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46" r:id="rId3"/>
    <p:sldId id="341" r:id="rId4"/>
    <p:sldId id="340" r:id="rId5"/>
    <p:sldId id="347" r:id="rId6"/>
    <p:sldId id="343" r:id="rId7"/>
    <p:sldId id="268" r:id="rId8"/>
    <p:sldId id="258" r:id="rId9"/>
    <p:sldId id="259" r:id="rId10"/>
    <p:sldId id="260" r:id="rId11"/>
    <p:sldId id="287" r:id="rId12"/>
    <p:sldId id="279" r:id="rId13"/>
    <p:sldId id="348" r:id="rId14"/>
    <p:sldId id="331" r:id="rId15"/>
    <p:sldId id="332" r:id="rId16"/>
    <p:sldId id="280" r:id="rId17"/>
    <p:sldId id="349" r:id="rId18"/>
    <p:sldId id="261" r:id="rId19"/>
    <p:sldId id="282" r:id="rId20"/>
    <p:sldId id="281" r:id="rId21"/>
    <p:sldId id="350" r:id="rId22"/>
    <p:sldId id="353" r:id="rId23"/>
    <p:sldId id="284" r:id="rId24"/>
    <p:sldId id="262" r:id="rId25"/>
    <p:sldId id="283" r:id="rId26"/>
    <p:sldId id="351" r:id="rId27"/>
    <p:sldId id="354" r:id="rId28"/>
    <p:sldId id="272" r:id="rId29"/>
    <p:sldId id="270" r:id="rId30"/>
    <p:sldId id="271" r:id="rId31"/>
    <p:sldId id="274" r:id="rId32"/>
    <p:sldId id="269" r:id="rId33"/>
    <p:sldId id="267" r:id="rId34"/>
    <p:sldId id="288" r:id="rId35"/>
    <p:sldId id="264" r:id="rId36"/>
    <p:sldId id="289" r:id="rId37"/>
    <p:sldId id="273" r:id="rId38"/>
    <p:sldId id="278" r:id="rId39"/>
    <p:sldId id="291" r:id="rId40"/>
    <p:sldId id="292" r:id="rId41"/>
    <p:sldId id="275" r:id="rId42"/>
    <p:sldId id="295" r:id="rId43"/>
    <p:sldId id="296" r:id="rId44"/>
    <p:sldId id="330" r:id="rId45"/>
    <p:sldId id="277" r:id="rId46"/>
    <p:sldId id="276" r:id="rId47"/>
    <p:sldId id="297" r:id="rId48"/>
    <p:sldId id="298" r:id="rId49"/>
    <p:sldId id="335" r:id="rId50"/>
    <p:sldId id="336" r:id="rId51"/>
    <p:sldId id="337" r:id="rId52"/>
    <p:sldId id="339" r:id="rId53"/>
    <p:sldId id="355" r:id="rId54"/>
    <p:sldId id="356"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Brooks" initials="J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8" d="100"/>
          <a:sy n="148" d="100"/>
        </p:scale>
        <p:origin x="-56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621F4-C623-4020-84FE-A25997920620}" type="doc">
      <dgm:prSet loTypeId="urn:microsoft.com/office/officeart/2005/8/layout/process1" loCatId="process" qsTypeId="urn:microsoft.com/office/officeart/2005/8/quickstyle/simple1" qsCatId="simple" csTypeId="urn:microsoft.com/office/officeart/2005/8/colors/accent1_2" csCatId="accent1" phldr="1"/>
      <dgm:spPr/>
    </dgm:pt>
    <dgm:pt modelId="{78FBCB39-7D73-412A-B90B-5BF6A673C5D7}">
      <dgm:prSet phldrT="[Text]"/>
      <dgm:spPr/>
      <dgm:t>
        <a:bodyPr/>
        <a:lstStyle/>
        <a:p>
          <a:r>
            <a:rPr lang="en-GB" dirty="0" smtClean="0"/>
            <a:t>67</a:t>
          </a:r>
          <a:endParaRPr lang="en-GB" dirty="0"/>
        </a:p>
      </dgm:t>
    </dgm:pt>
    <dgm:pt modelId="{77D1DA74-6B8F-4F7B-A8D4-D71C795E8439}" type="parTrans" cxnId="{1CFC1238-427A-459B-A68E-D9E4D00E2EDB}">
      <dgm:prSet/>
      <dgm:spPr/>
      <dgm:t>
        <a:bodyPr/>
        <a:lstStyle/>
        <a:p>
          <a:endParaRPr lang="en-GB"/>
        </a:p>
      </dgm:t>
    </dgm:pt>
    <dgm:pt modelId="{F73AC1D2-D819-47B5-BC77-AEC5DE5966E6}" type="sibTrans" cxnId="{1CFC1238-427A-459B-A68E-D9E4D00E2EDB}">
      <dgm:prSet/>
      <dgm:spPr/>
      <dgm:t>
        <a:bodyPr/>
        <a:lstStyle/>
        <a:p>
          <a:endParaRPr lang="en-GB" dirty="0"/>
        </a:p>
      </dgm:t>
    </dgm:pt>
    <dgm:pt modelId="{CD09E153-0CE5-4345-816E-BD143BEBDD62}">
      <dgm:prSet phldrT="[Text]"/>
      <dgm:spPr/>
      <dgm:t>
        <a:bodyPr/>
        <a:lstStyle/>
        <a:p>
          <a:r>
            <a:rPr lang="en-GB" smtClean="0"/>
            <a:t>67</a:t>
          </a:r>
          <a:endParaRPr lang="en-GB" dirty="0"/>
        </a:p>
      </dgm:t>
    </dgm:pt>
    <dgm:pt modelId="{BDF0A2F6-E586-4CA0-9226-411A259E7893}" type="parTrans" cxnId="{5DF8914F-04AE-4E30-82D6-A84B5307DF90}">
      <dgm:prSet/>
      <dgm:spPr/>
      <dgm:t>
        <a:bodyPr/>
        <a:lstStyle/>
        <a:p>
          <a:endParaRPr lang="en-GB"/>
        </a:p>
      </dgm:t>
    </dgm:pt>
    <dgm:pt modelId="{C373F7D5-F97D-450C-B617-5996A5F02484}" type="sibTrans" cxnId="{5DF8914F-04AE-4E30-82D6-A84B5307DF90}">
      <dgm:prSet/>
      <dgm:spPr/>
      <dgm:t>
        <a:bodyPr/>
        <a:lstStyle/>
        <a:p>
          <a:endParaRPr lang="en-GB"/>
        </a:p>
      </dgm:t>
    </dgm:pt>
    <dgm:pt modelId="{2B7AC798-6347-414E-9118-06DB51897A97}" type="pres">
      <dgm:prSet presAssocID="{207621F4-C623-4020-84FE-A25997920620}" presName="Name0" presStyleCnt="0">
        <dgm:presLayoutVars>
          <dgm:dir/>
          <dgm:resizeHandles val="exact"/>
        </dgm:presLayoutVars>
      </dgm:prSet>
      <dgm:spPr/>
    </dgm:pt>
    <dgm:pt modelId="{32DEEE48-7491-448C-A68E-5940C8022525}" type="pres">
      <dgm:prSet presAssocID="{78FBCB39-7D73-412A-B90B-5BF6A673C5D7}" presName="node" presStyleLbl="node1" presStyleIdx="0" presStyleCnt="2">
        <dgm:presLayoutVars>
          <dgm:bulletEnabled val="1"/>
        </dgm:presLayoutVars>
      </dgm:prSet>
      <dgm:spPr/>
      <dgm:t>
        <a:bodyPr/>
        <a:lstStyle/>
        <a:p>
          <a:endParaRPr lang="en-GB"/>
        </a:p>
      </dgm:t>
    </dgm:pt>
    <dgm:pt modelId="{2613576B-F7E8-41C7-9CE3-0B8E4C35E4EB}" type="pres">
      <dgm:prSet presAssocID="{F73AC1D2-D819-47B5-BC77-AEC5DE5966E6}" presName="sibTrans" presStyleLbl="sibTrans2D1" presStyleIdx="0" presStyleCnt="1"/>
      <dgm:spPr/>
      <dgm:t>
        <a:bodyPr/>
        <a:lstStyle/>
        <a:p>
          <a:endParaRPr lang="en-GB"/>
        </a:p>
      </dgm:t>
    </dgm:pt>
    <dgm:pt modelId="{8F67B07A-3A2F-410A-B8F6-D9C4DFC9D8E6}" type="pres">
      <dgm:prSet presAssocID="{F73AC1D2-D819-47B5-BC77-AEC5DE5966E6}" presName="connectorText" presStyleLbl="sibTrans2D1" presStyleIdx="0" presStyleCnt="1"/>
      <dgm:spPr/>
      <dgm:t>
        <a:bodyPr/>
        <a:lstStyle/>
        <a:p>
          <a:endParaRPr lang="en-GB"/>
        </a:p>
      </dgm:t>
    </dgm:pt>
    <dgm:pt modelId="{26F6703B-1975-4377-A0ED-B802799461FA}" type="pres">
      <dgm:prSet presAssocID="{CD09E153-0CE5-4345-816E-BD143BEBDD62}" presName="node" presStyleLbl="node1" presStyleIdx="1" presStyleCnt="2">
        <dgm:presLayoutVars>
          <dgm:bulletEnabled val="1"/>
        </dgm:presLayoutVars>
      </dgm:prSet>
      <dgm:spPr/>
      <dgm:t>
        <a:bodyPr/>
        <a:lstStyle/>
        <a:p>
          <a:endParaRPr lang="en-GB"/>
        </a:p>
      </dgm:t>
    </dgm:pt>
  </dgm:ptLst>
  <dgm:cxnLst>
    <dgm:cxn modelId="{C54EDF47-EE75-4F58-BB39-140D4B273439}" type="presOf" srcId="{F73AC1D2-D819-47B5-BC77-AEC5DE5966E6}" destId="{8F67B07A-3A2F-410A-B8F6-D9C4DFC9D8E6}" srcOrd="1" destOrd="0" presId="urn:microsoft.com/office/officeart/2005/8/layout/process1"/>
    <dgm:cxn modelId="{09E084F0-1007-4876-9283-B6C445810B14}" type="presOf" srcId="{F73AC1D2-D819-47B5-BC77-AEC5DE5966E6}" destId="{2613576B-F7E8-41C7-9CE3-0B8E4C35E4EB}" srcOrd="0" destOrd="0" presId="urn:microsoft.com/office/officeart/2005/8/layout/process1"/>
    <dgm:cxn modelId="{C420D437-E16B-47B4-94E4-D40E77F71045}" type="presOf" srcId="{78FBCB39-7D73-412A-B90B-5BF6A673C5D7}" destId="{32DEEE48-7491-448C-A68E-5940C8022525}" srcOrd="0" destOrd="0" presId="urn:microsoft.com/office/officeart/2005/8/layout/process1"/>
    <dgm:cxn modelId="{1CFC1238-427A-459B-A68E-D9E4D00E2EDB}" srcId="{207621F4-C623-4020-84FE-A25997920620}" destId="{78FBCB39-7D73-412A-B90B-5BF6A673C5D7}" srcOrd="0" destOrd="0" parTransId="{77D1DA74-6B8F-4F7B-A8D4-D71C795E8439}" sibTransId="{F73AC1D2-D819-47B5-BC77-AEC5DE5966E6}"/>
    <dgm:cxn modelId="{5DF8914F-04AE-4E30-82D6-A84B5307DF90}" srcId="{207621F4-C623-4020-84FE-A25997920620}" destId="{CD09E153-0CE5-4345-816E-BD143BEBDD62}" srcOrd="1" destOrd="0" parTransId="{BDF0A2F6-E586-4CA0-9226-411A259E7893}" sibTransId="{C373F7D5-F97D-450C-B617-5996A5F02484}"/>
    <dgm:cxn modelId="{7FBFDF2C-01A5-455D-BE29-DFF606937254}" type="presOf" srcId="{207621F4-C623-4020-84FE-A25997920620}" destId="{2B7AC798-6347-414E-9118-06DB51897A97}" srcOrd="0" destOrd="0" presId="urn:microsoft.com/office/officeart/2005/8/layout/process1"/>
    <dgm:cxn modelId="{A4E38AA4-5C8E-4DC9-AA1D-F9FBEB11BCBF}" type="presOf" srcId="{CD09E153-0CE5-4345-816E-BD143BEBDD62}" destId="{26F6703B-1975-4377-A0ED-B802799461FA}" srcOrd="0" destOrd="0" presId="urn:microsoft.com/office/officeart/2005/8/layout/process1"/>
    <dgm:cxn modelId="{9F7C3F01-9DB7-4CA0-A46B-58794E54D555}" type="presParOf" srcId="{2B7AC798-6347-414E-9118-06DB51897A97}" destId="{32DEEE48-7491-448C-A68E-5940C8022525}" srcOrd="0" destOrd="0" presId="urn:microsoft.com/office/officeart/2005/8/layout/process1"/>
    <dgm:cxn modelId="{80814FAE-1596-4881-8FB9-18F9A5F8F851}" type="presParOf" srcId="{2B7AC798-6347-414E-9118-06DB51897A97}" destId="{2613576B-F7E8-41C7-9CE3-0B8E4C35E4EB}" srcOrd="1" destOrd="0" presId="urn:microsoft.com/office/officeart/2005/8/layout/process1"/>
    <dgm:cxn modelId="{30FC220B-E746-4F85-8BB5-D42D79431CA9}" type="presParOf" srcId="{2613576B-F7E8-41C7-9CE3-0B8E4C35E4EB}" destId="{8F67B07A-3A2F-410A-B8F6-D9C4DFC9D8E6}" srcOrd="0" destOrd="0" presId="urn:microsoft.com/office/officeart/2005/8/layout/process1"/>
    <dgm:cxn modelId="{07B2BCD9-B4B7-4930-9728-E3AE5927D1E2}" type="presParOf" srcId="{2B7AC798-6347-414E-9118-06DB51897A97}" destId="{26F6703B-1975-4377-A0ED-B802799461FA}"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7621F4-C623-4020-84FE-A25997920620}" type="doc">
      <dgm:prSet loTypeId="urn:microsoft.com/office/officeart/2005/8/layout/process1" loCatId="process" qsTypeId="urn:microsoft.com/office/officeart/2005/8/quickstyle/simple1" qsCatId="simple" csTypeId="urn:microsoft.com/office/officeart/2005/8/colors/accent1_2" csCatId="accent1" phldr="1"/>
      <dgm:spPr/>
    </dgm:pt>
    <dgm:pt modelId="{78FBCB39-7D73-412A-B90B-5BF6A673C5D7}">
      <dgm:prSet phldrT="[Text]"/>
      <dgm:spPr/>
      <dgm:t>
        <a:bodyPr/>
        <a:lstStyle/>
        <a:p>
          <a:r>
            <a:rPr lang="en-GB" dirty="0"/>
            <a:t>5385</a:t>
          </a:r>
        </a:p>
      </dgm:t>
    </dgm:pt>
    <dgm:pt modelId="{77D1DA74-6B8F-4F7B-A8D4-D71C795E8439}" type="parTrans" cxnId="{1CFC1238-427A-459B-A68E-D9E4D00E2EDB}">
      <dgm:prSet/>
      <dgm:spPr/>
      <dgm:t>
        <a:bodyPr/>
        <a:lstStyle/>
        <a:p>
          <a:endParaRPr lang="en-GB"/>
        </a:p>
      </dgm:t>
    </dgm:pt>
    <dgm:pt modelId="{F73AC1D2-D819-47B5-BC77-AEC5DE5966E6}" type="sibTrans" cxnId="{1CFC1238-427A-459B-A68E-D9E4D00E2EDB}">
      <dgm:prSet/>
      <dgm:spPr/>
      <dgm:t>
        <a:bodyPr/>
        <a:lstStyle/>
        <a:p>
          <a:endParaRPr lang="en-GB" dirty="0"/>
        </a:p>
      </dgm:t>
    </dgm:pt>
    <dgm:pt modelId="{CD09E153-0CE5-4345-816E-BD143BEBDD62}">
      <dgm:prSet phldrT="[Text]"/>
      <dgm:spPr/>
      <dgm:t>
        <a:bodyPr/>
        <a:lstStyle/>
        <a:p>
          <a:r>
            <a:rPr lang="en-GB" dirty="0"/>
            <a:t>53, 85</a:t>
          </a:r>
        </a:p>
      </dgm:t>
    </dgm:pt>
    <dgm:pt modelId="{BDF0A2F6-E586-4CA0-9226-411A259E7893}" type="parTrans" cxnId="{5DF8914F-04AE-4E30-82D6-A84B5307DF90}">
      <dgm:prSet/>
      <dgm:spPr/>
      <dgm:t>
        <a:bodyPr/>
        <a:lstStyle/>
        <a:p>
          <a:endParaRPr lang="en-GB"/>
        </a:p>
      </dgm:t>
    </dgm:pt>
    <dgm:pt modelId="{C373F7D5-F97D-450C-B617-5996A5F02484}" type="sibTrans" cxnId="{5DF8914F-04AE-4E30-82D6-A84B5307DF90}">
      <dgm:prSet/>
      <dgm:spPr/>
      <dgm:t>
        <a:bodyPr/>
        <a:lstStyle/>
        <a:p>
          <a:endParaRPr lang="en-GB"/>
        </a:p>
      </dgm:t>
    </dgm:pt>
    <dgm:pt modelId="{2B7AC798-6347-414E-9118-06DB51897A97}" type="pres">
      <dgm:prSet presAssocID="{207621F4-C623-4020-84FE-A25997920620}" presName="Name0" presStyleCnt="0">
        <dgm:presLayoutVars>
          <dgm:dir/>
          <dgm:resizeHandles val="exact"/>
        </dgm:presLayoutVars>
      </dgm:prSet>
      <dgm:spPr/>
    </dgm:pt>
    <dgm:pt modelId="{32DEEE48-7491-448C-A68E-5940C8022525}" type="pres">
      <dgm:prSet presAssocID="{78FBCB39-7D73-412A-B90B-5BF6A673C5D7}" presName="node" presStyleLbl="node1" presStyleIdx="0" presStyleCnt="2">
        <dgm:presLayoutVars>
          <dgm:bulletEnabled val="1"/>
        </dgm:presLayoutVars>
      </dgm:prSet>
      <dgm:spPr/>
      <dgm:t>
        <a:bodyPr/>
        <a:lstStyle/>
        <a:p>
          <a:endParaRPr lang="en-GB"/>
        </a:p>
      </dgm:t>
    </dgm:pt>
    <dgm:pt modelId="{2613576B-F7E8-41C7-9CE3-0B8E4C35E4EB}" type="pres">
      <dgm:prSet presAssocID="{F73AC1D2-D819-47B5-BC77-AEC5DE5966E6}" presName="sibTrans" presStyleLbl="sibTrans2D1" presStyleIdx="0" presStyleCnt="1"/>
      <dgm:spPr/>
      <dgm:t>
        <a:bodyPr/>
        <a:lstStyle/>
        <a:p>
          <a:endParaRPr lang="en-GB"/>
        </a:p>
      </dgm:t>
    </dgm:pt>
    <dgm:pt modelId="{8F67B07A-3A2F-410A-B8F6-D9C4DFC9D8E6}" type="pres">
      <dgm:prSet presAssocID="{F73AC1D2-D819-47B5-BC77-AEC5DE5966E6}" presName="connectorText" presStyleLbl="sibTrans2D1" presStyleIdx="0" presStyleCnt="1"/>
      <dgm:spPr/>
      <dgm:t>
        <a:bodyPr/>
        <a:lstStyle/>
        <a:p>
          <a:endParaRPr lang="en-GB"/>
        </a:p>
      </dgm:t>
    </dgm:pt>
    <dgm:pt modelId="{26F6703B-1975-4377-A0ED-B802799461FA}" type="pres">
      <dgm:prSet presAssocID="{CD09E153-0CE5-4345-816E-BD143BEBDD62}" presName="node" presStyleLbl="node1" presStyleIdx="1" presStyleCnt="2">
        <dgm:presLayoutVars>
          <dgm:bulletEnabled val="1"/>
        </dgm:presLayoutVars>
      </dgm:prSet>
      <dgm:spPr/>
      <dgm:t>
        <a:bodyPr/>
        <a:lstStyle/>
        <a:p>
          <a:endParaRPr lang="en-GB"/>
        </a:p>
      </dgm:t>
    </dgm:pt>
  </dgm:ptLst>
  <dgm:cxnLst>
    <dgm:cxn modelId="{C70C3D56-7224-4BF5-9C77-20C8376A25C6}" type="presOf" srcId="{78FBCB39-7D73-412A-B90B-5BF6A673C5D7}" destId="{32DEEE48-7491-448C-A68E-5940C8022525}" srcOrd="0" destOrd="0" presId="urn:microsoft.com/office/officeart/2005/8/layout/process1"/>
    <dgm:cxn modelId="{42217DC0-4297-48DA-A5B0-669661A6873B}" type="presOf" srcId="{F73AC1D2-D819-47B5-BC77-AEC5DE5966E6}" destId="{8F67B07A-3A2F-410A-B8F6-D9C4DFC9D8E6}" srcOrd="1" destOrd="0" presId="urn:microsoft.com/office/officeart/2005/8/layout/process1"/>
    <dgm:cxn modelId="{1CFC1238-427A-459B-A68E-D9E4D00E2EDB}" srcId="{207621F4-C623-4020-84FE-A25997920620}" destId="{78FBCB39-7D73-412A-B90B-5BF6A673C5D7}" srcOrd="0" destOrd="0" parTransId="{77D1DA74-6B8F-4F7B-A8D4-D71C795E8439}" sibTransId="{F73AC1D2-D819-47B5-BC77-AEC5DE5966E6}"/>
    <dgm:cxn modelId="{0F08C88D-387D-4E38-BCAE-101073DC0440}" type="presOf" srcId="{207621F4-C623-4020-84FE-A25997920620}" destId="{2B7AC798-6347-414E-9118-06DB51897A97}" srcOrd="0" destOrd="0" presId="urn:microsoft.com/office/officeart/2005/8/layout/process1"/>
    <dgm:cxn modelId="{BFC8093C-153C-4B31-A84D-B239BDE85C18}" type="presOf" srcId="{F73AC1D2-D819-47B5-BC77-AEC5DE5966E6}" destId="{2613576B-F7E8-41C7-9CE3-0B8E4C35E4EB}" srcOrd="0" destOrd="0" presId="urn:microsoft.com/office/officeart/2005/8/layout/process1"/>
    <dgm:cxn modelId="{5DF8914F-04AE-4E30-82D6-A84B5307DF90}" srcId="{207621F4-C623-4020-84FE-A25997920620}" destId="{CD09E153-0CE5-4345-816E-BD143BEBDD62}" srcOrd="1" destOrd="0" parTransId="{BDF0A2F6-E586-4CA0-9226-411A259E7893}" sibTransId="{C373F7D5-F97D-450C-B617-5996A5F02484}"/>
    <dgm:cxn modelId="{E5755964-BEF6-4DA4-B16C-F4E95B876D6A}" type="presOf" srcId="{CD09E153-0CE5-4345-816E-BD143BEBDD62}" destId="{26F6703B-1975-4377-A0ED-B802799461FA}" srcOrd="0" destOrd="0" presId="urn:microsoft.com/office/officeart/2005/8/layout/process1"/>
    <dgm:cxn modelId="{4B54E572-16D0-4ABB-B919-B01196E857A3}" type="presParOf" srcId="{2B7AC798-6347-414E-9118-06DB51897A97}" destId="{32DEEE48-7491-448C-A68E-5940C8022525}" srcOrd="0" destOrd="0" presId="urn:microsoft.com/office/officeart/2005/8/layout/process1"/>
    <dgm:cxn modelId="{C8A457D7-287E-4907-B77B-358A82DAC4E8}" type="presParOf" srcId="{2B7AC798-6347-414E-9118-06DB51897A97}" destId="{2613576B-F7E8-41C7-9CE3-0B8E4C35E4EB}" srcOrd="1" destOrd="0" presId="urn:microsoft.com/office/officeart/2005/8/layout/process1"/>
    <dgm:cxn modelId="{5428F877-2068-4300-B1C1-D544A1995520}" type="presParOf" srcId="{2613576B-F7E8-41C7-9CE3-0B8E4C35E4EB}" destId="{8F67B07A-3A2F-410A-B8F6-D9C4DFC9D8E6}" srcOrd="0" destOrd="0" presId="urn:microsoft.com/office/officeart/2005/8/layout/process1"/>
    <dgm:cxn modelId="{8A7CBF83-6C49-4BC5-8B4C-106C48782598}" type="presParOf" srcId="{2B7AC798-6347-414E-9118-06DB51897A97}" destId="{26F6703B-1975-4377-A0ED-B802799461FA}"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621F4-C623-4020-84FE-A25997920620}" type="doc">
      <dgm:prSet loTypeId="urn:microsoft.com/office/officeart/2005/8/layout/process1" loCatId="process" qsTypeId="urn:microsoft.com/office/officeart/2005/8/quickstyle/simple1" qsCatId="simple" csTypeId="urn:microsoft.com/office/officeart/2005/8/colors/accent1_2" csCatId="accent1" phldr="1"/>
      <dgm:spPr/>
    </dgm:pt>
    <dgm:pt modelId="{78FBCB39-7D73-412A-B90B-5BF6A673C5D7}">
      <dgm:prSet phldrT="[Text]"/>
      <dgm:spPr/>
      <dgm:t>
        <a:bodyPr/>
        <a:lstStyle/>
        <a:p>
          <a:r>
            <a:rPr lang="en-GB" dirty="0"/>
            <a:t>5558</a:t>
          </a:r>
        </a:p>
      </dgm:t>
    </dgm:pt>
    <dgm:pt modelId="{77D1DA74-6B8F-4F7B-A8D4-D71C795E8439}" type="parTrans" cxnId="{1CFC1238-427A-459B-A68E-D9E4D00E2EDB}">
      <dgm:prSet/>
      <dgm:spPr/>
      <dgm:t>
        <a:bodyPr/>
        <a:lstStyle/>
        <a:p>
          <a:endParaRPr lang="en-GB"/>
        </a:p>
      </dgm:t>
    </dgm:pt>
    <dgm:pt modelId="{F73AC1D2-D819-47B5-BC77-AEC5DE5966E6}" type="sibTrans" cxnId="{1CFC1238-427A-459B-A68E-D9E4D00E2EDB}">
      <dgm:prSet/>
      <dgm:spPr/>
      <dgm:t>
        <a:bodyPr/>
        <a:lstStyle/>
        <a:p>
          <a:endParaRPr lang="en-GB" dirty="0"/>
        </a:p>
      </dgm:t>
    </dgm:pt>
    <dgm:pt modelId="{CD09E153-0CE5-4345-816E-BD143BEBDD62}">
      <dgm:prSet phldrT="[Text]"/>
      <dgm:spPr/>
      <dgm:t>
        <a:bodyPr/>
        <a:lstStyle/>
        <a:p>
          <a:r>
            <a:rPr lang="en-GB" dirty="0"/>
            <a:t>555, 8</a:t>
          </a:r>
        </a:p>
      </dgm:t>
    </dgm:pt>
    <dgm:pt modelId="{BDF0A2F6-E586-4CA0-9226-411A259E7893}" type="parTrans" cxnId="{5DF8914F-04AE-4E30-82D6-A84B5307DF90}">
      <dgm:prSet/>
      <dgm:spPr/>
      <dgm:t>
        <a:bodyPr/>
        <a:lstStyle/>
        <a:p>
          <a:endParaRPr lang="en-GB"/>
        </a:p>
      </dgm:t>
    </dgm:pt>
    <dgm:pt modelId="{C373F7D5-F97D-450C-B617-5996A5F02484}" type="sibTrans" cxnId="{5DF8914F-04AE-4E30-82D6-A84B5307DF90}">
      <dgm:prSet/>
      <dgm:spPr/>
      <dgm:t>
        <a:bodyPr/>
        <a:lstStyle/>
        <a:p>
          <a:endParaRPr lang="en-GB"/>
        </a:p>
      </dgm:t>
    </dgm:pt>
    <dgm:pt modelId="{2B7AC798-6347-414E-9118-06DB51897A97}" type="pres">
      <dgm:prSet presAssocID="{207621F4-C623-4020-84FE-A25997920620}" presName="Name0" presStyleCnt="0">
        <dgm:presLayoutVars>
          <dgm:dir/>
          <dgm:resizeHandles val="exact"/>
        </dgm:presLayoutVars>
      </dgm:prSet>
      <dgm:spPr/>
    </dgm:pt>
    <dgm:pt modelId="{32DEEE48-7491-448C-A68E-5940C8022525}" type="pres">
      <dgm:prSet presAssocID="{78FBCB39-7D73-412A-B90B-5BF6A673C5D7}" presName="node" presStyleLbl="node1" presStyleIdx="0" presStyleCnt="2">
        <dgm:presLayoutVars>
          <dgm:bulletEnabled val="1"/>
        </dgm:presLayoutVars>
      </dgm:prSet>
      <dgm:spPr/>
      <dgm:t>
        <a:bodyPr/>
        <a:lstStyle/>
        <a:p>
          <a:endParaRPr lang="en-GB"/>
        </a:p>
      </dgm:t>
    </dgm:pt>
    <dgm:pt modelId="{2613576B-F7E8-41C7-9CE3-0B8E4C35E4EB}" type="pres">
      <dgm:prSet presAssocID="{F73AC1D2-D819-47B5-BC77-AEC5DE5966E6}" presName="sibTrans" presStyleLbl="sibTrans2D1" presStyleIdx="0" presStyleCnt="1"/>
      <dgm:spPr/>
      <dgm:t>
        <a:bodyPr/>
        <a:lstStyle/>
        <a:p>
          <a:endParaRPr lang="en-GB"/>
        </a:p>
      </dgm:t>
    </dgm:pt>
    <dgm:pt modelId="{8F67B07A-3A2F-410A-B8F6-D9C4DFC9D8E6}" type="pres">
      <dgm:prSet presAssocID="{F73AC1D2-D819-47B5-BC77-AEC5DE5966E6}" presName="connectorText" presStyleLbl="sibTrans2D1" presStyleIdx="0" presStyleCnt="1"/>
      <dgm:spPr/>
      <dgm:t>
        <a:bodyPr/>
        <a:lstStyle/>
        <a:p>
          <a:endParaRPr lang="en-GB"/>
        </a:p>
      </dgm:t>
    </dgm:pt>
    <dgm:pt modelId="{26F6703B-1975-4377-A0ED-B802799461FA}" type="pres">
      <dgm:prSet presAssocID="{CD09E153-0CE5-4345-816E-BD143BEBDD62}" presName="node" presStyleLbl="node1" presStyleIdx="1" presStyleCnt="2">
        <dgm:presLayoutVars>
          <dgm:bulletEnabled val="1"/>
        </dgm:presLayoutVars>
      </dgm:prSet>
      <dgm:spPr/>
      <dgm:t>
        <a:bodyPr/>
        <a:lstStyle/>
        <a:p>
          <a:endParaRPr lang="en-GB"/>
        </a:p>
      </dgm:t>
    </dgm:pt>
  </dgm:ptLst>
  <dgm:cxnLst>
    <dgm:cxn modelId="{252A66AC-C38C-4336-9B7B-1166DBD2E3D6}" type="presOf" srcId="{F73AC1D2-D819-47B5-BC77-AEC5DE5966E6}" destId="{2613576B-F7E8-41C7-9CE3-0B8E4C35E4EB}" srcOrd="0" destOrd="0" presId="urn:microsoft.com/office/officeart/2005/8/layout/process1"/>
    <dgm:cxn modelId="{1CFC1238-427A-459B-A68E-D9E4D00E2EDB}" srcId="{207621F4-C623-4020-84FE-A25997920620}" destId="{78FBCB39-7D73-412A-B90B-5BF6A673C5D7}" srcOrd="0" destOrd="0" parTransId="{77D1DA74-6B8F-4F7B-A8D4-D71C795E8439}" sibTransId="{F73AC1D2-D819-47B5-BC77-AEC5DE5966E6}"/>
    <dgm:cxn modelId="{5DF8914F-04AE-4E30-82D6-A84B5307DF90}" srcId="{207621F4-C623-4020-84FE-A25997920620}" destId="{CD09E153-0CE5-4345-816E-BD143BEBDD62}" srcOrd="1" destOrd="0" parTransId="{BDF0A2F6-E586-4CA0-9226-411A259E7893}" sibTransId="{C373F7D5-F97D-450C-B617-5996A5F02484}"/>
    <dgm:cxn modelId="{B68D7F9F-B88D-4B99-A72C-E1E0E7215959}" type="presOf" srcId="{78FBCB39-7D73-412A-B90B-5BF6A673C5D7}" destId="{32DEEE48-7491-448C-A68E-5940C8022525}" srcOrd="0" destOrd="0" presId="urn:microsoft.com/office/officeart/2005/8/layout/process1"/>
    <dgm:cxn modelId="{76144A3F-FC39-494B-9442-375D3275B838}" type="presOf" srcId="{207621F4-C623-4020-84FE-A25997920620}" destId="{2B7AC798-6347-414E-9118-06DB51897A97}" srcOrd="0" destOrd="0" presId="urn:microsoft.com/office/officeart/2005/8/layout/process1"/>
    <dgm:cxn modelId="{D8B85847-DD3A-443C-A85B-F04C82F2D2AE}" type="presOf" srcId="{F73AC1D2-D819-47B5-BC77-AEC5DE5966E6}" destId="{8F67B07A-3A2F-410A-B8F6-D9C4DFC9D8E6}" srcOrd="1" destOrd="0" presId="urn:microsoft.com/office/officeart/2005/8/layout/process1"/>
    <dgm:cxn modelId="{D00AF541-3658-4431-A3AD-C60CAB214011}" type="presOf" srcId="{CD09E153-0CE5-4345-816E-BD143BEBDD62}" destId="{26F6703B-1975-4377-A0ED-B802799461FA}" srcOrd="0" destOrd="0" presId="urn:microsoft.com/office/officeart/2005/8/layout/process1"/>
    <dgm:cxn modelId="{6181E37D-C389-4D23-B6A0-D7D2F1437DFB}" type="presParOf" srcId="{2B7AC798-6347-414E-9118-06DB51897A97}" destId="{32DEEE48-7491-448C-A68E-5940C8022525}" srcOrd="0" destOrd="0" presId="urn:microsoft.com/office/officeart/2005/8/layout/process1"/>
    <dgm:cxn modelId="{BDBAC3E1-7E9F-4703-949B-0E1E5E8FA45E}" type="presParOf" srcId="{2B7AC798-6347-414E-9118-06DB51897A97}" destId="{2613576B-F7E8-41C7-9CE3-0B8E4C35E4EB}" srcOrd="1" destOrd="0" presId="urn:microsoft.com/office/officeart/2005/8/layout/process1"/>
    <dgm:cxn modelId="{2C914103-30F9-4E2D-8C63-4E981AFA3105}" type="presParOf" srcId="{2613576B-F7E8-41C7-9CE3-0B8E4C35E4EB}" destId="{8F67B07A-3A2F-410A-B8F6-D9C4DFC9D8E6}" srcOrd="0" destOrd="0" presId="urn:microsoft.com/office/officeart/2005/8/layout/process1"/>
    <dgm:cxn modelId="{7DDAB1D7-0D10-4EA2-98B5-24C2499E736D}" type="presParOf" srcId="{2B7AC798-6347-414E-9118-06DB51897A97}" destId="{26F6703B-1975-4377-A0ED-B802799461FA}"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EEE48-7491-448C-A68E-5940C8022525}">
      <dsp:nvSpPr>
        <dsp:cNvPr id="0" name=""/>
        <dsp:cNvSpPr/>
      </dsp:nvSpPr>
      <dsp:spPr>
        <a:xfrm>
          <a:off x="757" y="315289"/>
          <a:ext cx="1616034" cy="969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dirty="0" smtClean="0"/>
            <a:t>67</a:t>
          </a:r>
          <a:endParaRPr lang="en-GB" sz="4200" kern="1200" dirty="0"/>
        </a:p>
      </dsp:txBody>
      <dsp:txXfrm>
        <a:off x="29156" y="343688"/>
        <a:ext cx="1559236" cy="912822"/>
      </dsp:txXfrm>
    </dsp:sp>
    <dsp:sp modelId="{2613576B-F7E8-41C7-9CE3-0B8E4C35E4EB}">
      <dsp:nvSpPr>
        <dsp:cNvPr id="0" name=""/>
        <dsp:cNvSpPr/>
      </dsp:nvSpPr>
      <dsp:spPr>
        <a:xfrm>
          <a:off x="1778396" y="599711"/>
          <a:ext cx="342599" cy="4007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1778396" y="679866"/>
        <a:ext cx="239819" cy="240466"/>
      </dsp:txXfrm>
    </dsp:sp>
    <dsp:sp modelId="{26F6703B-1975-4377-A0ED-B802799461FA}">
      <dsp:nvSpPr>
        <dsp:cNvPr id="0" name=""/>
        <dsp:cNvSpPr/>
      </dsp:nvSpPr>
      <dsp:spPr>
        <a:xfrm>
          <a:off x="2263206" y="315289"/>
          <a:ext cx="1616034" cy="969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GB" sz="4200" kern="1200" smtClean="0"/>
            <a:t>67</a:t>
          </a:r>
          <a:endParaRPr lang="en-GB" sz="4200" kern="1200" dirty="0"/>
        </a:p>
      </dsp:txBody>
      <dsp:txXfrm>
        <a:off x="2291605" y="343688"/>
        <a:ext cx="1559236" cy="912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EEE48-7491-448C-A68E-5940C8022525}">
      <dsp:nvSpPr>
        <dsp:cNvPr id="0" name=""/>
        <dsp:cNvSpPr/>
      </dsp:nvSpPr>
      <dsp:spPr>
        <a:xfrm>
          <a:off x="757" y="315289"/>
          <a:ext cx="1616034" cy="969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a:t>5385</a:t>
          </a:r>
        </a:p>
      </dsp:txBody>
      <dsp:txXfrm>
        <a:off x="29156" y="343688"/>
        <a:ext cx="1559236" cy="912822"/>
      </dsp:txXfrm>
    </dsp:sp>
    <dsp:sp modelId="{2613576B-F7E8-41C7-9CE3-0B8E4C35E4EB}">
      <dsp:nvSpPr>
        <dsp:cNvPr id="0" name=""/>
        <dsp:cNvSpPr/>
      </dsp:nvSpPr>
      <dsp:spPr>
        <a:xfrm>
          <a:off x="1778396" y="599711"/>
          <a:ext cx="342599" cy="4007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1778396" y="679866"/>
        <a:ext cx="239819" cy="240466"/>
      </dsp:txXfrm>
    </dsp:sp>
    <dsp:sp modelId="{26F6703B-1975-4377-A0ED-B802799461FA}">
      <dsp:nvSpPr>
        <dsp:cNvPr id="0" name=""/>
        <dsp:cNvSpPr/>
      </dsp:nvSpPr>
      <dsp:spPr>
        <a:xfrm>
          <a:off x="2263206" y="315289"/>
          <a:ext cx="1616034" cy="969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a:t>53, 85</a:t>
          </a:r>
        </a:p>
      </dsp:txBody>
      <dsp:txXfrm>
        <a:off x="2291605" y="343688"/>
        <a:ext cx="1559236" cy="9128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EEE48-7491-448C-A68E-5940C8022525}">
      <dsp:nvSpPr>
        <dsp:cNvPr id="0" name=""/>
        <dsp:cNvSpPr/>
      </dsp:nvSpPr>
      <dsp:spPr>
        <a:xfrm>
          <a:off x="757" y="315289"/>
          <a:ext cx="1616034" cy="969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a:t>5558</a:t>
          </a:r>
        </a:p>
      </dsp:txBody>
      <dsp:txXfrm>
        <a:off x="29156" y="343688"/>
        <a:ext cx="1559236" cy="912822"/>
      </dsp:txXfrm>
    </dsp:sp>
    <dsp:sp modelId="{2613576B-F7E8-41C7-9CE3-0B8E4C35E4EB}">
      <dsp:nvSpPr>
        <dsp:cNvPr id="0" name=""/>
        <dsp:cNvSpPr/>
      </dsp:nvSpPr>
      <dsp:spPr>
        <a:xfrm>
          <a:off x="1778396" y="599711"/>
          <a:ext cx="342599" cy="4007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dirty="0"/>
        </a:p>
      </dsp:txBody>
      <dsp:txXfrm>
        <a:off x="1778396" y="679866"/>
        <a:ext cx="239819" cy="240466"/>
      </dsp:txXfrm>
    </dsp:sp>
    <dsp:sp modelId="{26F6703B-1975-4377-A0ED-B802799461FA}">
      <dsp:nvSpPr>
        <dsp:cNvPr id="0" name=""/>
        <dsp:cNvSpPr/>
      </dsp:nvSpPr>
      <dsp:spPr>
        <a:xfrm>
          <a:off x="2263206" y="315289"/>
          <a:ext cx="1616034" cy="969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a:t>555, 8</a:t>
          </a:r>
        </a:p>
      </dsp:txBody>
      <dsp:txXfrm>
        <a:off x="2291605" y="343688"/>
        <a:ext cx="1559236" cy="9128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CD732-92F3-4986-B5DC-892415710ADF}" type="datetimeFigureOut">
              <a:rPr lang="en-GB" smtClean="0"/>
              <a:t>31/03/2020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1C5E4-252D-4B1D-A9CF-0EE4F1D9A767}" type="slidenum">
              <a:rPr lang="en-GB" smtClean="0"/>
              <a:t>‹#›</a:t>
            </a:fld>
            <a:endParaRPr lang="en-GB"/>
          </a:p>
        </p:txBody>
      </p:sp>
    </p:spTree>
    <p:extLst>
      <p:ext uri="{BB962C8B-B14F-4D97-AF65-F5344CB8AC3E}">
        <p14:creationId xmlns:p14="http://schemas.microsoft.com/office/powerpoint/2010/main" val="183506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a:t>
            </a:fld>
            <a:endParaRPr lang="en-GB"/>
          </a:p>
        </p:txBody>
      </p:sp>
    </p:spTree>
    <p:extLst>
      <p:ext uri="{BB962C8B-B14F-4D97-AF65-F5344CB8AC3E}">
        <p14:creationId xmlns:p14="http://schemas.microsoft.com/office/powerpoint/2010/main" val="416134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10</a:t>
            </a:fld>
            <a:endParaRPr lang="en-GB"/>
          </a:p>
        </p:txBody>
      </p:sp>
    </p:spTree>
    <p:extLst>
      <p:ext uri="{BB962C8B-B14F-4D97-AF65-F5344CB8AC3E}">
        <p14:creationId xmlns:p14="http://schemas.microsoft.com/office/powerpoint/2010/main" val="1353036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11</a:t>
            </a:fld>
            <a:endParaRPr lang="en-GB"/>
          </a:p>
        </p:txBody>
      </p:sp>
    </p:spTree>
    <p:extLst>
      <p:ext uri="{BB962C8B-B14F-4D97-AF65-F5344CB8AC3E}">
        <p14:creationId xmlns:p14="http://schemas.microsoft.com/office/powerpoint/2010/main" val="4277036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12</a:t>
            </a:fld>
            <a:endParaRPr lang="en-GB"/>
          </a:p>
        </p:txBody>
      </p:sp>
    </p:spTree>
    <p:extLst>
      <p:ext uri="{BB962C8B-B14F-4D97-AF65-F5344CB8AC3E}">
        <p14:creationId xmlns:p14="http://schemas.microsoft.com/office/powerpoint/2010/main" val="1721250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13</a:t>
            </a:fld>
            <a:endParaRPr lang="en-GB"/>
          </a:p>
        </p:txBody>
      </p:sp>
    </p:spTree>
    <p:extLst>
      <p:ext uri="{BB962C8B-B14F-4D97-AF65-F5344CB8AC3E}">
        <p14:creationId xmlns:p14="http://schemas.microsoft.com/office/powerpoint/2010/main" val="1569164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14</a:t>
            </a:fld>
            <a:endParaRPr lang="en-GB"/>
          </a:p>
        </p:txBody>
      </p:sp>
    </p:spTree>
    <p:extLst>
      <p:ext uri="{BB962C8B-B14F-4D97-AF65-F5344CB8AC3E}">
        <p14:creationId xmlns:p14="http://schemas.microsoft.com/office/powerpoint/2010/main" val="84872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15</a:t>
            </a:fld>
            <a:endParaRPr lang="en-GB"/>
          </a:p>
        </p:txBody>
      </p:sp>
    </p:spTree>
    <p:extLst>
      <p:ext uri="{BB962C8B-B14F-4D97-AF65-F5344CB8AC3E}">
        <p14:creationId xmlns:p14="http://schemas.microsoft.com/office/powerpoint/2010/main" val="5957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16</a:t>
            </a:fld>
            <a:endParaRPr lang="en-GB"/>
          </a:p>
        </p:txBody>
      </p:sp>
    </p:spTree>
    <p:extLst>
      <p:ext uri="{BB962C8B-B14F-4D97-AF65-F5344CB8AC3E}">
        <p14:creationId xmlns:p14="http://schemas.microsoft.com/office/powerpoint/2010/main" val="3772699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17</a:t>
            </a:fld>
            <a:endParaRPr lang="en-GB"/>
          </a:p>
        </p:txBody>
      </p:sp>
    </p:spTree>
    <p:extLst>
      <p:ext uri="{BB962C8B-B14F-4D97-AF65-F5344CB8AC3E}">
        <p14:creationId xmlns:p14="http://schemas.microsoft.com/office/powerpoint/2010/main" val="3004820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18</a:t>
            </a:fld>
            <a:endParaRPr lang="en-GB"/>
          </a:p>
        </p:txBody>
      </p:sp>
    </p:spTree>
    <p:extLst>
      <p:ext uri="{BB962C8B-B14F-4D97-AF65-F5344CB8AC3E}">
        <p14:creationId xmlns:p14="http://schemas.microsoft.com/office/powerpoint/2010/main" val="53052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19</a:t>
            </a:fld>
            <a:endParaRPr lang="en-GB"/>
          </a:p>
        </p:txBody>
      </p:sp>
    </p:spTree>
    <p:extLst>
      <p:ext uri="{BB962C8B-B14F-4D97-AF65-F5344CB8AC3E}">
        <p14:creationId xmlns:p14="http://schemas.microsoft.com/office/powerpoint/2010/main" val="401608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a:t>
            </a:fld>
            <a:endParaRPr lang="en-GB"/>
          </a:p>
        </p:txBody>
      </p:sp>
    </p:spTree>
    <p:extLst>
      <p:ext uri="{BB962C8B-B14F-4D97-AF65-F5344CB8AC3E}">
        <p14:creationId xmlns:p14="http://schemas.microsoft.com/office/powerpoint/2010/main" val="416370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20</a:t>
            </a:fld>
            <a:endParaRPr lang="en-GB"/>
          </a:p>
        </p:txBody>
      </p:sp>
    </p:spTree>
    <p:extLst>
      <p:ext uri="{BB962C8B-B14F-4D97-AF65-F5344CB8AC3E}">
        <p14:creationId xmlns:p14="http://schemas.microsoft.com/office/powerpoint/2010/main" val="92826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21</a:t>
            </a:fld>
            <a:endParaRPr lang="en-GB"/>
          </a:p>
        </p:txBody>
      </p:sp>
    </p:spTree>
    <p:extLst>
      <p:ext uri="{BB962C8B-B14F-4D97-AF65-F5344CB8AC3E}">
        <p14:creationId xmlns:p14="http://schemas.microsoft.com/office/powerpoint/2010/main" val="33791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22</a:t>
            </a:fld>
            <a:endParaRPr lang="en-GB"/>
          </a:p>
        </p:txBody>
      </p:sp>
    </p:spTree>
    <p:extLst>
      <p:ext uri="{BB962C8B-B14F-4D97-AF65-F5344CB8AC3E}">
        <p14:creationId xmlns:p14="http://schemas.microsoft.com/office/powerpoint/2010/main" val="1178619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23</a:t>
            </a:fld>
            <a:endParaRPr lang="en-GB"/>
          </a:p>
        </p:txBody>
      </p:sp>
    </p:spTree>
    <p:extLst>
      <p:ext uri="{BB962C8B-B14F-4D97-AF65-F5344CB8AC3E}">
        <p14:creationId xmlns:p14="http://schemas.microsoft.com/office/powerpoint/2010/main" val="1593261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24</a:t>
            </a:fld>
            <a:endParaRPr lang="en-GB"/>
          </a:p>
        </p:txBody>
      </p:sp>
    </p:spTree>
    <p:extLst>
      <p:ext uri="{BB962C8B-B14F-4D97-AF65-F5344CB8AC3E}">
        <p14:creationId xmlns:p14="http://schemas.microsoft.com/office/powerpoint/2010/main" val="1760385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25</a:t>
            </a:fld>
            <a:endParaRPr lang="en-GB"/>
          </a:p>
        </p:txBody>
      </p:sp>
    </p:spTree>
    <p:extLst>
      <p:ext uri="{BB962C8B-B14F-4D97-AF65-F5344CB8AC3E}">
        <p14:creationId xmlns:p14="http://schemas.microsoft.com/office/powerpoint/2010/main" val="105742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26</a:t>
            </a:fld>
            <a:endParaRPr lang="en-GB"/>
          </a:p>
        </p:txBody>
      </p:sp>
    </p:spTree>
    <p:extLst>
      <p:ext uri="{BB962C8B-B14F-4D97-AF65-F5344CB8AC3E}">
        <p14:creationId xmlns:p14="http://schemas.microsoft.com/office/powerpoint/2010/main" val="1905851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27</a:t>
            </a:fld>
            <a:endParaRPr lang="en-GB"/>
          </a:p>
        </p:txBody>
      </p:sp>
    </p:spTree>
    <p:extLst>
      <p:ext uri="{BB962C8B-B14F-4D97-AF65-F5344CB8AC3E}">
        <p14:creationId xmlns:p14="http://schemas.microsoft.com/office/powerpoint/2010/main" val="885813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28</a:t>
            </a:fld>
            <a:endParaRPr lang="en-GB"/>
          </a:p>
        </p:txBody>
      </p:sp>
    </p:spTree>
    <p:extLst>
      <p:ext uri="{BB962C8B-B14F-4D97-AF65-F5344CB8AC3E}">
        <p14:creationId xmlns:p14="http://schemas.microsoft.com/office/powerpoint/2010/main" val="4141747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29</a:t>
            </a:fld>
            <a:endParaRPr lang="en-GB"/>
          </a:p>
        </p:txBody>
      </p:sp>
    </p:spTree>
    <p:extLst>
      <p:ext uri="{BB962C8B-B14F-4D97-AF65-F5344CB8AC3E}">
        <p14:creationId xmlns:p14="http://schemas.microsoft.com/office/powerpoint/2010/main" val="280214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3</a:t>
            </a:fld>
            <a:endParaRPr lang="en-GB"/>
          </a:p>
        </p:txBody>
      </p:sp>
    </p:spTree>
    <p:extLst>
      <p:ext uri="{BB962C8B-B14F-4D97-AF65-F5344CB8AC3E}">
        <p14:creationId xmlns:p14="http://schemas.microsoft.com/office/powerpoint/2010/main" val="711926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30</a:t>
            </a:fld>
            <a:endParaRPr lang="en-GB"/>
          </a:p>
        </p:txBody>
      </p:sp>
    </p:spTree>
    <p:extLst>
      <p:ext uri="{BB962C8B-B14F-4D97-AF65-F5344CB8AC3E}">
        <p14:creationId xmlns:p14="http://schemas.microsoft.com/office/powerpoint/2010/main" val="1427895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31</a:t>
            </a:fld>
            <a:endParaRPr lang="en-GB"/>
          </a:p>
        </p:txBody>
      </p:sp>
    </p:spTree>
    <p:extLst>
      <p:ext uri="{BB962C8B-B14F-4D97-AF65-F5344CB8AC3E}">
        <p14:creationId xmlns:p14="http://schemas.microsoft.com/office/powerpoint/2010/main" val="685199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32</a:t>
            </a:fld>
            <a:endParaRPr lang="en-GB"/>
          </a:p>
        </p:txBody>
      </p:sp>
    </p:spTree>
    <p:extLst>
      <p:ext uri="{BB962C8B-B14F-4D97-AF65-F5344CB8AC3E}">
        <p14:creationId xmlns:p14="http://schemas.microsoft.com/office/powerpoint/2010/main" val="1701393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B1C5E4-252D-4B1D-A9CF-0EE4F1D9A767}" type="slidenum">
              <a:rPr lang="en-GB" smtClean="0"/>
              <a:t>38</a:t>
            </a:fld>
            <a:endParaRPr lang="en-GB"/>
          </a:p>
        </p:txBody>
      </p:sp>
    </p:spTree>
    <p:extLst>
      <p:ext uri="{BB962C8B-B14F-4D97-AF65-F5344CB8AC3E}">
        <p14:creationId xmlns:p14="http://schemas.microsoft.com/office/powerpoint/2010/main" val="32390730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B1C5E4-252D-4B1D-A9CF-0EE4F1D9A767}" type="slidenum">
              <a:rPr lang="en-GB" smtClean="0"/>
              <a:t>39</a:t>
            </a:fld>
            <a:endParaRPr lang="en-GB"/>
          </a:p>
        </p:txBody>
      </p:sp>
    </p:spTree>
    <p:extLst>
      <p:ext uri="{BB962C8B-B14F-4D97-AF65-F5344CB8AC3E}">
        <p14:creationId xmlns:p14="http://schemas.microsoft.com/office/powerpoint/2010/main" val="819666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B1C5E4-252D-4B1D-A9CF-0EE4F1D9A767}" type="slidenum">
              <a:rPr lang="en-GB" smtClean="0"/>
              <a:t>40</a:t>
            </a:fld>
            <a:endParaRPr lang="en-GB"/>
          </a:p>
        </p:txBody>
      </p:sp>
    </p:spTree>
    <p:extLst>
      <p:ext uri="{BB962C8B-B14F-4D97-AF65-F5344CB8AC3E}">
        <p14:creationId xmlns:p14="http://schemas.microsoft.com/office/powerpoint/2010/main" val="4153209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B1C5E4-252D-4B1D-A9CF-0EE4F1D9A767}" type="slidenum">
              <a:rPr lang="en-GB" smtClean="0"/>
              <a:t>43</a:t>
            </a:fld>
            <a:endParaRPr lang="en-GB"/>
          </a:p>
        </p:txBody>
      </p:sp>
    </p:spTree>
    <p:extLst>
      <p:ext uri="{BB962C8B-B14F-4D97-AF65-F5344CB8AC3E}">
        <p14:creationId xmlns:p14="http://schemas.microsoft.com/office/powerpoint/2010/main" val="2350012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B1C5E4-252D-4B1D-A9CF-0EE4F1D9A767}" type="slidenum">
              <a:rPr lang="en-GB" smtClean="0"/>
              <a:t>44</a:t>
            </a:fld>
            <a:endParaRPr lang="en-GB"/>
          </a:p>
        </p:txBody>
      </p:sp>
    </p:spTree>
    <p:extLst>
      <p:ext uri="{BB962C8B-B14F-4D97-AF65-F5344CB8AC3E}">
        <p14:creationId xmlns:p14="http://schemas.microsoft.com/office/powerpoint/2010/main" val="235001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4</a:t>
            </a:fld>
            <a:endParaRPr lang="en-GB"/>
          </a:p>
        </p:txBody>
      </p:sp>
    </p:spTree>
    <p:extLst>
      <p:ext uri="{BB962C8B-B14F-4D97-AF65-F5344CB8AC3E}">
        <p14:creationId xmlns:p14="http://schemas.microsoft.com/office/powerpoint/2010/main" val="2195290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5</a:t>
            </a:fld>
            <a:endParaRPr lang="en-GB"/>
          </a:p>
        </p:txBody>
      </p:sp>
    </p:spTree>
    <p:extLst>
      <p:ext uri="{BB962C8B-B14F-4D97-AF65-F5344CB8AC3E}">
        <p14:creationId xmlns:p14="http://schemas.microsoft.com/office/powerpoint/2010/main" val="210155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6</a:t>
            </a:fld>
            <a:endParaRPr lang="en-GB"/>
          </a:p>
        </p:txBody>
      </p:sp>
    </p:spTree>
    <p:extLst>
      <p:ext uri="{BB962C8B-B14F-4D97-AF65-F5344CB8AC3E}">
        <p14:creationId xmlns:p14="http://schemas.microsoft.com/office/powerpoint/2010/main" val="64314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7</a:t>
            </a:fld>
            <a:endParaRPr lang="en-GB"/>
          </a:p>
        </p:txBody>
      </p:sp>
    </p:spTree>
    <p:extLst>
      <p:ext uri="{BB962C8B-B14F-4D97-AF65-F5344CB8AC3E}">
        <p14:creationId xmlns:p14="http://schemas.microsoft.com/office/powerpoint/2010/main" val="4272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8</a:t>
            </a:fld>
            <a:endParaRPr lang="en-GB"/>
          </a:p>
        </p:txBody>
      </p:sp>
    </p:spTree>
    <p:extLst>
      <p:ext uri="{BB962C8B-B14F-4D97-AF65-F5344CB8AC3E}">
        <p14:creationId xmlns:p14="http://schemas.microsoft.com/office/powerpoint/2010/main" val="126996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B1C5E4-252D-4B1D-A9CF-0EE4F1D9A767}" type="slidenum">
              <a:rPr lang="en-GB" smtClean="0"/>
              <a:t>9</a:t>
            </a:fld>
            <a:endParaRPr lang="en-GB"/>
          </a:p>
        </p:txBody>
      </p:sp>
    </p:spTree>
    <p:extLst>
      <p:ext uri="{BB962C8B-B14F-4D97-AF65-F5344CB8AC3E}">
        <p14:creationId xmlns:p14="http://schemas.microsoft.com/office/powerpoint/2010/main" val="255364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6.jpeg"/><Relationship Id="rId18" Type="http://schemas.openxmlformats.org/officeDocument/2006/relationships/image" Target="../media/image9.png"/><Relationship Id="rId3" Type="http://schemas.openxmlformats.org/officeDocument/2006/relationships/hyperlink" Target="https://sites.google.com/view/efratfurst/learning-in-the-brain" TargetMode="External"/><Relationship Id="rId7" Type="http://schemas.openxmlformats.org/officeDocument/2006/relationships/image" Target="../media/image3.png"/><Relationship Id="rId12" Type="http://schemas.openxmlformats.org/officeDocument/2006/relationships/image" Target="../media/image7.svg"/><Relationship Id="rId17" Type="http://schemas.openxmlformats.org/officeDocument/2006/relationships/image" Target="../media/image12.svg"/><Relationship Id="rId2" Type="http://schemas.openxmlformats.org/officeDocument/2006/relationships/notesSlide" Target="../notesSlides/notesSlide14.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creativecommons.org/licenses/by-sa/4.0/deed.en" TargetMode="External"/><Relationship Id="rId15" Type="http://schemas.openxmlformats.org/officeDocument/2006/relationships/image" Target="../media/image10.svg"/><Relationship Id="rId10" Type="http://schemas.openxmlformats.org/officeDocument/2006/relationships/image" Target="../media/image5.svg"/><Relationship Id="rId19" Type="http://schemas.openxmlformats.org/officeDocument/2006/relationships/image" Target="../media/image14.svg"/><Relationship Id="rId4" Type="http://schemas.openxmlformats.org/officeDocument/2006/relationships/hyperlink" Target="https://commons.wikimedia.org/wiki/File:Mlt.png" TargetMode="External"/><Relationship Id="rId9" Type="http://schemas.openxmlformats.org/officeDocument/2006/relationships/image" Target="../media/image4.png"/><Relationship Id="rId1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0.svg"/><Relationship Id="rId3" Type="http://schemas.openxmlformats.org/officeDocument/2006/relationships/hyperlink" Target="https://sites.google.com/view/efratfurst/learning-in-the-brain" TargetMode="External"/><Relationship Id="rId7" Type="http://schemas.openxmlformats.org/officeDocument/2006/relationships/image" Target="../media/image3.pn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notesSlide" Target="../notesSlides/notesSlide15.xml"/><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6.jpeg"/><Relationship Id="rId5" Type="http://schemas.openxmlformats.org/officeDocument/2006/relationships/hyperlink" Target="https://creativecommons.org/licenses/by-sa/4.0/deed.en" TargetMode="External"/><Relationship Id="rId15" Type="http://schemas.openxmlformats.org/officeDocument/2006/relationships/image" Target="../media/image12.svg"/><Relationship Id="rId10" Type="http://schemas.openxmlformats.org/officeDocument/2006/relationships/image" Target="../media/image5.svg"/><Relationship Id="rId4" Type="http://schemas.openxmlformats.org/officeDocument/2006/relationships/hyperlink" Target="https://commons.wikimedia.org/wiki/File:Mlt.png" TargetMode="External"/><Relationship Id="rId9" Type="http://schemas.openxmlformats.org/officeDocument/2006/relationships/image" Target="../media/image12.pn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10.svg"/><Relationship Id="rId3" Type="http://schemas.openxmlformats.org/officeDocument/2006/relationships/hyperlink" Target="https://sites.google.com/view/efratfurst/learning-in-the-brain" TargetMode="External"/><Relationship Id="rId7" Type="http://schemas.openxmlformats.org/officeDocument/2006/relationships/image" Target="../media/image3.png"/><Relationship Id="rId12" Type="http://schemas.openxmlformats.org/officeDocument/2006/relationships/image" Target="../media/image13.png"/><Relationship Id="rId17" Type="http://schemas.openxmlformats.org/officeDocument/2006/relationships/image" Target="../media/image21.svg"/><Relationship Id="rId2" Type="http://schemas.openxmlformats.org/officeDocument/2006/relationships/notesSlide" Target="../notesSlides/notesSlide17.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jpeg"/><Relationship Id="rId5" Type="http://schemas.openxmlformats.org/officeDocument/2006/relationships/hyperlink" Target="https://creativecommons.org/licenses/by-sa/4.0/deed.en" TargetMode="External"/><Relationship Id="rId15" Type="http://schemas.openxmlformats.org/officeDocument/2006/relationships/image" Target="../media/image12.svg"/><Relationship Id="rId10" Type="http://schemas.openxmlformats.org/officeDocument/2006/relationships/image" Target="../media/image5.svg"/><Relationship Id="rId4" Type="http://schemas.openxmlformats.org/officeDocument/2006/relationships/hyperlink" Target="https://commons.wikimedia.org/wiki/File:Mlt.png" TargetMode="External"/><Relationship Id="rId9" Type="http://schemas.openxmlformats.org/officeDocument/2006/relationships/image" Target="../media/image12.png"/><Relationship Id="rId1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Information_Processing_Model_-_Atkinson_&amp;_Shiffrin.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JG698U2Mvo"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v3iPrBrGSJ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Information_Processing_Model_-_Atkinson_&amp;_Shiffrin.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sites.google.com/view/efratfurst/learning-in-the-brai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sites.google.com/view/efratfurst/learning-in-the-brai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Information_Processing_Model_-_Atkinson_&amp;_Shiffrin.jp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ciencedirect.com/science/article/pii/S002253717280006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witter.com/dylanwiliam/status/82468250460294348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commons.wikimedia.org/wiki/File:Structure_of_Observed_Learning_Outcomes_(SOLO)_Taxonomy.pn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sa/4.0/deed.e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sites.google.com/view/efratfurst/learning-in-the-brain"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creativecommons.org/licenses/by-sa/4.0/deed.en" TargetMode="External"/><Relationship Id="rId4" Type="http://schemas.openxmlformats.org/officeDocument/2006/relationships/hyperlink" Target="https://commons.wikimedia.org/wiki/File:Structure_of_Observed_Learning_Outcomes_(SOLO)_Taxonomy.p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4.sv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4.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witter.com/dylanwiliam/status/824682504602943489"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7.svg"/></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procrastinus.com/piers-steel/theories-of-procrastination/"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7.png"/><Relationship Id="rId4" Type="http://schemas.openxmlformats.org/officeDocument/2006/relationships/image" Target="../media/image2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6.jpeg"/><Relationship Id="rId18" Type="http://schemas.openxmlformats.org/officeDocument/2006/relationships/image" Target="../media/image9.png"/><Relationship Id="rId3" Type="http://schemas.openxmlformats.org/officeDocument/2006/relationships/hyperlink" Target="https://sites.google.com/view/efratfurst/learning-in-the-brain" TargetMode="External"/><Relationship Id="rId7" Type="http://schemas.openxmlformats.org/officeDocument/2006/relationships/image" Target="../media/image3.png"/><Relationship Id="rId12" Type="http://schemas.openxmlformats.org/officeDocument/2006/relationships/image" Target="../media/image7.svg"/><Relationship Id="rId17" Type="http://schemas.openxmlformats.org/officeDocument/2006/relationships/image" Target="../media/image12.svg"/><Relationship Id="rId2" Type="http://schemas.openxmlformats.org/officeDocument/2006/relationships/notesSlide" Target="../notesSlides/notesSlide8.xml"/><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creativecommons.org/licenses/by-sa/4.0/deed.en" TargetMode="External"/><Relationship Id="rId15" Type="http://schemas.openxmlformats.org/officeDocument/2006/relationships/image" Target="../media/image10.svg"/><Relationship Id="rId10" Type="http://schemas.openxmlformats.org/officeDocument/2006/relationships/image" Target="../media/image5.svg"/><Relationship Id="rId19" Type="http://schemas.openxmlformats.org/officeDocument/2006/relationships/image" Target="../media/image14.svg"/><Relationship Id="rId4" Type="http://schemas.openxmlformats.org/officeDocument/2006/relationships/hyperlink" Target="https://commons.wikimedia.org/wiki/File:Mlt.png" TargetMode="External"/><Relationship Id="rId9" Type="http://schemas.openxmlformats.org/officeDocument/2006/relationships/image" Target="../media/image4.png"/><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9.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students learn?</a:t>
            </a:r>
          </a:p>
        </p:txBody>
      </p:sp>
      <p:sp>
        <p:nvSpPr>
          <p:cNvPr id="3" name="Subtitle 2"/>
          <p:cNvSpPr>
            <a:spLocks noGrp="1"/>
          </p:cNvSpPr>
          <p:nvPr>
            <p:ph type="subTitle" idx="1"/>
          </p:nvPr>
        </p:nvSpPr>
        <p:spPr/>
        <p:txBody>
          <a:bodyPr>
            <a:normAutofit fontScale="92500" lnSpcReduction="20000"/>
          </a:bodyPr>
          <a:lstStyle/>
          <a:p>
            <a:r>
              <a:rPr lang="en-GB" dirty="0" smtClean="0"/>
              <a:t>Part 1</a:t>
            </a:r>
          </a:p>
          <a:p>
            <a:r>
              <a:rPr lang="en-GB" dirty="0" smtClean="0"/>
              <a:t>Why </a:t>
            </a:r>
            <a:r>
              <a:rPr lang="en-GB" dirty="0"/>
              <a:t>is memory so important in learning?</a:t>
            </a:r>
          </a:p>
        </p:txBody>
      </p:sp>
    </p:spTree>
    <p:extLst>
      <p:ext uri="{BB962C8B-B14F-4D97-AF65-F5344CB8AC3E}">
        <p14:creationId xmlns:p14="http://schemas.microsoft.com/office/powerpoint/2010/main" val="2522835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0151"/>
                <a:ext cx="4724400" cy="3394472"/>
              </a:xfrm>
            </p:spPr>
            <p:txBody>
              <a:bodyPr/>
              <a:lstStyle/>
              <a:p>
                <a:r>
                  <a:rPr lang="en-GB" dirty="0"/>
                  <a:t>“she sells sea shells on the sea shore”</a:t>
                </a:r>
              </a:p>
              <a:p>
                <a:r>
                  <a:rPr lang="en-GB" dirty="0"/>
                  <a:t>3.141952</a:t>
                </a:r>
              </a:p>
              <a:p>
                <a14:m>
                  <m:oMath xmlns:m="http://schemas.openxmlformats.org/officeDocument/2006/math">
                    <m:r>
                      <a:rPr lang="en-GB" b="0" i="1" smtClean="0">
                        <a:latin typeface="Cambria Math"/>
                      </a:rPr>
                      <m:t>𝑥</m:t>
                    </m:r>
                    <m:r>
                      <a:rPr lang="en-GB" b="0" i="1" smtClean="0">
                        <a:latin typeface="Cambria Math"/>
                      </a:rPr>
                      <m:t>=</m:t>
                    </m:r>
                    <m:f>
                      <m:fPr>
                        <m:ctrlPr>
                          <a:rPr lang="en-GB" b="0" i="1" smtClean="0">
                            <a:latin typeface="Cambria Math"/>
                          </a:rPr>
                        </m:ctrlPr>
                      </m:fPr>
                      <m:num>
                        <m:r>
                          <a:rPr lang="en-GB" b="0" i="1" smtClean="0">
                            <a:latin typeface="Cambria Math"/>
                          </a:rPr>
                          <m:t>−</m:t>
                        </m:r>
                        <m:r>
                          <a:rPr lang="en-GB" b="0" i="1" smtClean="0">
                            <a:latin typeface="Cambria Math"/>
                          </a:rPr>
                          <m:t>𝑏</m:t>
                        </m:r>
                        <m:r>
                          <a:rPr lang="en-GB" b="0" i="1" smtClean="0">
                            <a:latin typeface="Cambria Math"/>
                          </a:rPr>
                          <m:t> ± </m:t>
                        </m:r>
                        <m:rad>
                          <m:radPr>
                            <m:degHide m:val="on"/>
                            <m:ctrlPr>
                              <a:rPr lang="en-GB" b="0" i="1" smtClean="0">
                                <a:latin typeface="Cambria Math"/>
                              </a:rPr>
                            </m:ctrlPr>
                          </m:radPr>
                          <m:deg/>
                          <m:e>
                            <m:sSup>
                              <m:sSupPr>
                                <m:ctrlPr>
                                  <a:rPr lang="en-GB" i="1">
                                    <a:latin typeface="Cambria Math"/>
                                  </a:rPr>
                                </m:ctrlPr>
                              </m:sSupPr>
                              <m:e>
                                <m:r>
                                  <a:rPr lang="en-GB" i="1">
                                    <a:latin typeface="Cambria Math"/>
                                  </a:rPr>
                                  <m:t>𝑏</m:t>
                                </m:r>
                              </m:e>
                              <m:sup>
                                <m:r>
                                  <a:rPr lang="en-GB" i="1">
                                    <a:latin typeface="Cambria Math"/>
                                  </a:rPr>
                                  <m:t>2</m:t>
                                </m:r>
                              </m:sup>
                            </m:sSup>
                            <m:r>
                              <a:rPr lang="en-GB" i="1">
                                <a:latin typeface="Cambria Math"/>
                              </a:rPr>
                              <m:t>−4</m:t>
                            </m:r>
                            <m:r>
                              <a:rPr lang="en-GB" i="1">
                                <a:latin typeface="Cambria Math"/>
                              </a:rPr>
                              <m:t>𝑎𝑐</m:t>
                            </m:r>
                          </m:e>
                        </m:rad>
                      </m:num>
                      <m:den>
                        <m:r>
                          <a:rPr lang="en-GB" b="0" i="1" smtClean="0">
                            <a:latin typeface="Cambria Math"/>
                          </a:rPr>
                          <m:t>2</m:t>
                        </m:r>
                        <m:r>
                          <a:rPr lang="en-GB" b="0" i="1" smtClean="0">
                            <a:latin typeface="Cambria Math"/>
                          </a:rPr>
                          <m:t>𝑎</m:t>
                        </m:r>
                      </m:den>
                    </m:f>
                  </m:oMath>
                </a14:m>
                <a:endParaRPr lang="en-GB" dirty="0"/>
              </a:p>
              <a:p>
                <a:r>
                  <a:rPr lang="ja-JP" altLang="en-US" dirty="0"/>
                  <a:t>未雨绸缪</a:t>
                </a: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00151"/>
                <a:ext cx="4724400" cy="3394472"/>
              </a:xfrm>
              <a:blipFill rotWithShape="1">
                <a:blip r:embed="rId3"/>
                <a:stretch>
                  <a:fillRect l="-2839" t="-2334"/>
                </a:stretch>
              </a:blipFill>
            </p:spPr>
            <p:txBody>
              <a:bodyPr/>
              <a:lstStyle/>
              <a:p>
                <a:r>
                  <a:rPr lang="en-GB">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28750"/>
            <a:ext cx="2840920" cy="285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99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944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95351"/>
            <a:ext cx="7772400" cy="1804988"/>
          </a:xfrm>
        </p:spPr>
        <p:txBody>
          <a:bodyPr>
            <a:normAutofit fontScale="90000"/>
          </a:bodyPr>
          <a:lstStyle/>
          <a:p>
            <a:r>
              <a:rPr lang="en-GB" dirty="0"/>
              <a:t>“The most important single factor influencing learning is what the learner already knows”</a:t>
            </a:r>
          </a:p>
        </p:txBody>
      </p:sp>
      <p:sp>
        <p:nvSpPr>
          <p:cNvPr id="5" name="Subtitle 4"/>
          <p:cNvSpPr>
            <a:spLocks noGrp="1"/>
          </p:cNvSpPr>
          <p:nvPr>
            <p:ph type="subTitle" idx="1"/>
          </p:nvPr>
        </p:nvSpPr>
        <p:spPr/>
        <p:txBody>
          <a:bodyPr/>
          <a:lstStyle/>
          <a:p>
            <a:r>
              <a:rPr lang="en-GB" dirty="0"/>
              <a:t>John Hattie and Gregory Yates</a:t>
            </a:r>
          </a:p>
        </p:txBody>
      </p:sp>
      <p:sp>
        <p:nvSpPr>
          <p:cNvPr id="6" name="Rectangle 5"/>
          <p:cNvSpPr/>
          <p:nvPr/>
        </p:nvSpPr>
        <p:spPr>
          <a:xfrm>
            <a:off x="1143000" y="4781550"/>
            <a:ext cx="7924800" cy="307777"/>
          </a:xfrm>
          <a:prstGeom prst="rect">
            <a:avLst/>
          </a:prstGeom>
        </p:spPr>
        <p:txBody>
          <a:bodyPr wrap="square">
            <a:spAutoFit/>
          </a:bodyPr>
          <a:lstStyle/>
          <a:p>
            <a:pPr algn="r"/>
            <a:r>
              <a:rPr lang="en-GB" sz="1400" dirty="0"/>
              <a:t>Hattie, John, and Gregory CR Yates. </a:t>
            </a:r>
            <a:r>
              <a:rPr lang="en-GB" sz="1400" i="1" dirty="0"/>
              <a:t>Visible learning and the science of how we learn</a:t>
            </a:r>
            <a:r>
              <a:rPr lang="en-GB" sz="1400" dirty="0"/>
              <a:t>. Routledge, 2013.</a:t>
            </a:r>
          </a:p>
        </p:txBody>
      </p:sp>
    </p:spTree>
    <p:extLst>
      <p:ext uri="{BB962C8B-B14F-4D97-AF65-F5344CB8AC3E}">
        <p14:creationId xmlns:p14="http://schemas.microsoft.com/office/powerpoint/2010/main" val="3680272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 Test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00151"/>
                <a:ext cx="4724400" cy="3394472"/>
              </a:xfrm>
            </p:spPr>
            <p:txBody>
              <a:bodyPr/>
              <a:lstStyle/>
              <a:p>
                <a:r>
                  <a:rPr lang="en-GB" dirty="0"/>
                  <a:t>“she sells sea shells on the sea shore”</a:t>
                </a:r>
              </a:p>
              <a:p>
                <a:r>
                  <a:rPr lang="en-GB" dirty="0"/>
                  <a:t>3.141952</a:t>
                </a:r>
              </a:p>
              <a:p>
                <a14:m>
                  <m:oMath xmlns:m="http://schemas.openxmlformats.org/officeDocument/2006/math">
                    <m:r>
                      <a:rPr lang="en-GB" b="0" i="1" smtClean="0">
                        <a:latin typeface="Cambria Math"/>
                      </a:rPr>
                      <m:t>𝑥</m:t>
                    </m:r>
                    <m:r>
                      <a:rPr lang="en-GB" b="0" i="1" smtClean="0">
                        <a:latin typeface="Cambria Math"/>
                      </a:rPr>
                      <m:t>=</m:t>
                    </m:r>
                    <m:f>
                      <m:fPr>
                        <m:ctrlPr>
                          <a:rPr lang="en-GB" b="0" i="1" smtClean="0">
                            <a:latin typeface="Cambria Math"/>
                          </a:rPr>
                        </m:ctrlPr>
                      </m:fPr>
                      <m:num>
                        <m:r>
                          <a:rPr lang="en-GB" b="0" i="1" smtClean="0">
                            <a:latin typeface="Cambria Math"/>
                          </a:rPr>
                          <m:t>−</m:t>
                        </m:r>
                        <m:r>
                          <a:rPr lang="en-GB" b="0" i="1" smtClean="0">
                            <a:latin typeface="Cambria Math"/>
                          </a:rPr>
                          <m:t>𝑏</m:t>
                        </m:r>
                        <m:r>
                          <a:rPr lang="en-GB" b="0" i="1" smtClean="0">
                            <a:latin typeface="Cambria Math"/>
                          </a:rPr>
                          <m:t> ± </m:t>
                        </m:r>
                        <m:rad>
                          <m:radPr>
                            <m:degHide m:val="on"/>
                            <m:ctrlPr>
                              <a:rPr lang="en-GB" b="0" i="1" smtClean="0">
                                <a:latin typeface="Cambria Math"/>
                              </a:rPr>
                            </m:ctrlPr>
                          </m:radPr>
                          <m:deg/>
                          <m:e>
                            <m:sSup>
                              <m:sSupPr>
                                <m:ctrlPr>
                                  <a:rPr lang="en-GB" i="1">
                                    <a:latin typeface="Cambria Math"/>
                                  </a:rPr>
                                </m:ctrlPr>
                              </m:sSupPr>
                              <m:e>
                                <m:r>
                                  <a:rPr lang="en-GB" i="1">
                                    <a:latin typeface="Cambria Math"/>
                                  </a:rPr>
                                  <m:t>𝑏</m:t>
                                </m:r>
                              </m:e>
                              <m:sup>
                                <m:r>
                                  <a:rPr lang="en-GB" i="1">
                                    <a:latin typeface="Cambria Math"/>
                                  </a:rPr>
                                  <m:t>2</m:t>
                                </m:r>
                              </m:sup>
                            </m:sSup>
                            <m:r>
                              <a:rPr lang="en-GB" i="1">
                                <a:latin typeface="Cambria Math"/>
                              </a:rPr>
                              <m:t>−4</m:t>
                            </m:r>
                            <m:r>
                              <a:rPr lang="en-GB" i="1">
                                <a:latin typeface="Cambria Math"/>
                              </a:rPr>
                              <m:t>𝑎𝑐</m:t>
                            </m:r>
                          </m:e>
                        </m:rad>
                      </m:num>
                      <m:den>
                        <m:r>
                          <a:rPr lang="en-GB" b="0" i="1" smtClean="0">
                            <a:latin typeface="Cambria Math"/>
                          </a:rPr>
                          <m:t>2</m:t>
                        </m:r>
                        <m:r>
                          <a:rPr lang="en-GB" b="0" i="1" smtClean="0">
                            <a:latin typeface="Cambria Math"/>
                          </a:rPr>
                          <m:t>𝑎</m:t>
                        </m:r>
                      </m:den>
                    </m:f>
                  </m:oMath>
                </a14:m>
                <a:endParaRPr lang="en-GB" dirty="0"/>
              </a:p>
              <a:p>
                <a:r>
                  <a:rPr lang="ja-JP" altLang="en-US" dirty="0"/>
                  <a:t>未雨绸缪</a:t>
                </a:r>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00151"/>
                <a:ext cx="4724400" cy="3394472"/>
              </a:xfrm>
              <a:blipFill rotWithShape="1">
                <a:blip r:embed="rId3"/>
                <a:stretch>
                  <a:fillRect l="-2839" t="-2334"/>
                </a:stretch>
              </a:blipFill>
            </p:spPr>
            <p:txBody>
              <a:bodyPr/>
              <a:lstStyle/>
              <a:p>
                <a:r>
                  <a:rPr lang="en-GB">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428750"/>
            <a:ext cx="2840920" cy="285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05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memory works</a:t>
            </a:r>
          </a:p>
        </p:txBody>
      </p:sp>
      <p:sp>
        <p:nvSpPr>
          <p:cNvPr id="4" name="Rectangle 3"/>
          <p:cNvSpPr/>
          <p:nvPr/>
        </p:nvSpPr>
        <p:spPr>
          <a:xfrm>
            <a:off x="685800" y="4778573"/>
            <a:ext cx="8382000" cy="307777"/>
          </a:xfrm>
          <a:prstGeom prst="rect">
            <a:avLst/>
          </a:prstGeom>
        </p:spPr>
        <p:txBody>
          <a:bodyPr wrap="square">
            <a:spAutoFit/>
          </a:bodyPr>
          <a:lstStyle/>
          <a:p>
            <a:pPr algn="r"/>
            <a:r>
              <a:rPr lang="en-GB" sz="1400" i="1" dirty="0"/>
              <a:t>Image source: </a:t>
            </a:r>
            <a:r>
              <a:rPr lang="en-GB" sz="1400" dirty="0">
                <a:hlinkClick r:id="rId3"/>
              </a:rPr>
              <a:t>https://sites.google.com/view/efratfurst/learning-in-the-brain</a:t>
            </a:r>
            <a:r>
              <a:rPr lang="en-GB" sz="1400" dirty="0"/>
              <a:t> </a:t>
            </a:r>
            <a:r>
              <a:rPr lang="en-GB" sz="1400" i="1" dirty="0"/>
              <a:t>and </a:t>
            </a:r>
            <a:r>
              <a:rPr lang="en-GB" sz="1400" i="1" dirty="0">
                <a:hlinkClick r:id="rId4"/>
              </a:rPr>
              <a:t>Dkahng</a:t>
            </a:r>
            <a:r>
              <a:rPr lang="en-GB" sz="1400" i="1" dirty="0"/>
              <a:t> / </a:t>
            </a:r>
            <a:r>
              <a:rPr lang="en-GB" sz="1400" i="1" dirty="0">
                <a:hlinkClick r:id="rId5"/>
              </a:rPr>
              <a:t>CC-BY-SA-4.0</a:t>
            </a:r>
            <a:endParaRPr lang="en-GB" sz="1400" dirty="0"/>
          </a:p>
        </p:txBody>
      </p:sp>
      <p:pic>
        <p:nvPicPr>
          <p:cNvPr id="1032" name="Picture 8"/>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38200" y="1884860"/>
            <a:ext cx="8169352" cy="239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1905000" y="3028950"/>
            <a:ext cx="228600" cy="0"/>
          </a:xfrm>
          <a:prstGeom prst="straightConnector1">
            <a:avLst/>
          </a:prstGeom>
          <a:ln w="19050">
            <a:solidFill>
              <a:schemeClr val="tx1">
                <a:lumMod val="85000"/>
                <a:lumOff val="15000"/>
              </a:schemeClr>
            </a:solidFill>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200400" y="3020060"/>
            <a:ext cx="457200" cy="8890"/>
          </a:xfrm>
          <a:prstGeom prst="straightConnector1">
            <a:avLst/>
          </a:prstGeom>
          <a:ln w="19050">
            <a:solidFill>
              <a:schemeClr val="tx1">
                <a:lumMod val="85000"/>
                <a:lumOff val="15000"/>
              </a:schemeClr>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086600" y="3036570"/>
            <a:ext cx="381000" cy="8890"/>
          </a:xfrm>
          <a:prstGeom prst="straightConnector1">
            <a:avLst/>
          </a:prstGeom>
          <a:ln w="19050">
            <a:solidFill>
              <a:schemeClr val="tx1">
                <a:lumMod val="85000"/>
                <a:lumOff val="15000"/>
              </a:schemeClr>
            </a:solidFill>
            <a:tailEnd type="arrow"/>
          </a:ln>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xmlns="" id="{95C31D93-199F-4AC6-8CB1-3C693DD28190}"/>
              </a:ext>
            </a:extLst>
          </p:cNvPr>
          <p:cNvGrpSpPr/>
          <p:nvPr/>
        </p:nvGrpSpPr>
        <p:grpSpPr>
          <a:xfrm>
            <a:off x="2333712" y="2123443"/>
            <a:ext cx="658601" cy="1844033"/>
            <a:chOff x="2187997" y="2166551"/>
            <a:chExt cx="923158" cy="2479938"/>
          </a:xfrm>
        </p:grpSpPr>
        <p:pic>
          <p:nvPicPr>
            <p:cNvPr id="5" name="Graphic 4" descr="Eye">
              <a:extLst>
                <a:ext uri="{FF2B5EF4-FFF2-40B4-BE49-F238E27FC236}">
                  <a16:creationId xmlns:a16="http://schemas.microsoft.com/office/drawing/2014/main" xmlns="" id="{ECD38B68-9C2A-4C95-8A2D-E731DEB373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87997" y="2166551"/>
              <a:ext cx="914400" cy="914400"/>
            </a:xfrm>
            <a:prstGeom prst="rect">
              <a:avLst/>
            </a:prstGeom>
          </p:spPr>
        </p:pic>
        <p:pic>
          <p:nvPicPr>
            <p:cNvPr id="7" name="Graphic 6" descr="Ear">
              <a:extLst>
                <a:ext uri="{FF2B5EF4-FFF2-40B4-BE49-F238E27FC236}">
                  <a16:creationId xmlns:a16="http://schemas.microsoft.com/office/drawing/2014/main" xmlns="" id="{8166A475-C6C8-4748-AC45-71ADAEDE763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196755" y="2905442"/>
              <a:ext cx="914400" cy="914400"/>
            </a:xfrm>
            <a:prstGeom prst="rect">
              <a:avLst/>
            </a:prstGeom>
          </p:spPr>
        </p:pic>
        <p:pic>
          <p:nvPicPr>
            <p:cNvPr id="10" name="Graphic 9" descr="Sign Language">
              <a:extLst>
                <a:ext uri="{FF2B5EF4-FFF2-40B4-BE49-F238E27FC236}">
                  <a16:creationId xmlns:a16="http://schemas.microsoft.com/office/drawing/2014/main" xmlns="" id="{C96CCEF6-34A8-4171-AA52-A7F4444E2D9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187997" y="3732089"/>
              <a:ext cx="914400" cy="914400"/>
            </a:xfrm>
            <a:prstGeom prst="rect">
              <a:avLst/>
            </a:prstGeom>
          </p:spPr>
        </p:pic>
      </p:grpSp>
      <p:pic>
        <p:nvPicPr>
          <p:cNvPr id="18"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98352F67-8DEA-4A99-9A54-CF3AC74BA32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1577" t="7060" r="34838" b="61834"/>
          <a:stretch/>
        </p:blipFill>
        <p:spPr bwMode="auto">
          <a:xfrm>
            <a:off x="4732376" y="2553059"/>
            <a:ext cx="1066800" cy="10557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4389CA24-9EC1-4788-AFE5-773645D367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2300" t="63560" r="35568" b="5334"/>
          <a:stretch/>
        </p:blipFill>
        <p:spPr bwMode="auto">
          <a:xfrm>
            <a:off x="7668081" y="2447150"/>
            <a:ext cx="1201938" cy="12676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xmlns="" id="{04E3C2D7-72F9-456C-AB0C-15B052B52DCB}"/>
              </a:ext>
            </a:extLst>
          </p:cNvPr>
          <p:cNvGrpSpPr/>
          <p:nvPr/>
        </p:nvGrpSpPr>
        <p:grpSpPr>
          <a:xfrm>
            <a:off x="1056390" y="2287102"/>
            <a:ext cx="648129" cy="1580048"/>
            <a:chOff x="911569" y="1906101"/>
            <a:chExt cx="1033109" cy="2518575"/>
          </a:xfrm>
        </p:grpSpPr>
        <p:pic>
          <p:nvPicPr>
            <p:cNvPr id="15" name="Graphic 14" descr="Volume">
              <a:extLst>
                <a:ext uri="{FF2B5EF4-FFF2-40B4-BE49-F238E27FC236}">
                  <a16:creationId xmlns:a16="http://schemas.microsoft.com/office/drawing/2014/main" xmlns="" id="{98696B0C-929F-43BE-940F-55BBBDEEAEF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030278" y="1906101"/>
              <a:ext cx="914400" cy="914400"/>
            </a:xfrm>
            <a:prstGeom prst="rect">
              <a:avLst/>
            </a:prstGeom>
          </p:spPr>
        </p:pic>
        <p:pic>
          <p:nvPicPr>
            <p:cNvPr id="21" name="Graphic 20" descr="Document">
              <a:extLst>
                <a:ext uri="{FF2B5EF4-FFF2-40B4-BE49-F238E27FC236}">
                  <a16:creationId xmlns:a16="http://schemas.microsoft.com/office/drawing/2014/main" xmlns="" id="{FF14865D-9680-4AE8-BBB9-EE68B677BFF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911569" y="2672868"/>
              <a:ext cx="914400" cy="914400"/>
            </a:xfrm>
            <a:prstGeom prst="rect">
              <a:avLst/>
            </a:prstGeom>
          </p:spPr>
        </p:pic>
        <p:pic>
          <p:nvPicPr>
            <p:cNvPr id="23" name="Graphic 22" descr="Presentation with media">
              <a:extLst>
                <a:ext uri="{FF2B5EF4-FFF2-40B4-BE49-F238E27FC236}">
                  <a16:creationId xmlns:a16="http://schemas.microsoft.com/office/drawing/2014/main" xmlns="" id="{1CDAB996-CD2B-4FA5-A565-628B702EF9C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28694" y="3510276"/>
              <a:ext cx="914400" cy="914400"/>
            </a:xfrm>
            <a:prstGeom prst="rect">
              <a:avLst/>
            </a:prstGeom>
          </p:spPr>
        </p:pic>
      </p:grpSp>
    </p:spTree>
    <p:extLst>
      <p:ext uri="{BB962C8B-B14F-4D97-AF65-F5344CB8AC3E}">
        <p14:creationId xmlns:p14="http://schemas.microsoft.com/office/powerpoint/2010/main" val="2767031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Dual coding theory</a:t>
            </a:r>
          </a:p>
        </p:txBody>
      </p:sp>
      <p:sp>
        <p:nvSpPr>
          <p:cNvPr id="4" name="Rectangle 3"/>
          <p:cNvSpPr/>
          <p:nvPr/>
        </p:nvSpPr>
        <p:spPr>
          <a:xfrm>
            <a:off x="838200" y="4778573"/>
            <a:ext cx="8229600" cy="307777"/>
          </a:xfrm>
          <a:prstGeom prst="rect">
            <a:avLst/>
          </a:prstGeom>
        </p:spPr>
        <p:txBody>
          <a:bodyPr wrap="square">
            <a:spAutoFit/>
          </a:bodyPr>
          <a:lstStyle/>
          <a:p>
            <a:pPr algn="r"/>
            <a:r>
              <a:rPr lang="en-GB" sz="1400" i="1" dirty="0"/>
              <a:t>Image source: </a:t>
            </a:r>
            <a:r>
              <a:rPr lang="en-GB" sz="1400" dirty="0">
                <a:hlinkClick r:id="rId3"/>
              </a:rPr>
              <a:t>https://sites.google.com/view/efratfurst/learning-in-the-brain</a:t>
            </a:r>
            <a:r>
              <a:rPr lang="en-GB" sz="1400" dirty="0"/>
              <a:t> </a:t>
            </a:r>
            <a:r>
              <a:rPr lang="en-GB" sz="1400" i="1" dirty="0"/>
              <a:t>and </a:t>
            </a:r>
            <a:r>
              <a:rPr lang="en-GB" sz="1400" i="1" dirty="0" err="1">
                <a:hlinkClick r:id="rId4"/>
              </a:rPr>
              <a:t>Dkahng</a:t>
            </a:r>
            <a:r>
              <a:rPr lang="en-GB" sz="1400" i="1" dirty="0"/>
              <a:t> / </a:t>
            </a:r>
            <a:r>
              <a:rPr lang="en-GB" sz="1400" i="1" dirty="0">
                <a:hlinkClick r:id="rId5"/>
              </a:rPr>
              <a:t>CC-BY-SA-4.0</a:t>
            </a:r>
            <a:endParaRPr lang="en-GB" sz="1400" dirty="0"/>
          </a:p>
        </p:txBody>
      </p:sp>
      <p:pic>
        <p:nvPicPr>
          <p:cNvPr id="1030" name="Picture 6" descr="https://upload.wikimedia.org/wikipedia/commons/0/09/Mlt.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57200" y="1848030"/>
            <a:ext cx="8229600" cy="209831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692D24CC-62BA-4D3B-8013-3BBF353A888C}"/>
              </a:ext>
            </a:extLst>
          </p:cNvPr>
          <p:cNvSpPr/>
          <p:nvPr/>
        </p:nvSpPr>
        <p:spPr>
          <a:xfrm>
            <a:off x="1943156" y="3343906"/>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0" name="Graphic 9" descr="Eye">
            <a:extLst>
              <a:ext uri="{FF2B5EF4-FFF2-40B4-BE49-F238E27FC236}">
                <a16:creationId xmlns:a16="http://schemas.microsoft.com/office/drawing/2014/main" xmlns="" id="{3AFA437C-9508-49FB-9ED4-2D770B0D72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81200" y="3156341"/>
            <a:ext cx="652353" cy="679930"/>
          </a:xfrm>
          <a:prstGeom prst="rect">
            <a:avLst/>
          </a:prstGeom>
        </p:spPr>
      </p:pic>
      <p:sp>
        <p:nvSpPr>
          <p:cNvPr id="3" name="Rectangle 2">
            <a:extLst>
              <a:ext uri="{FF2B5EF4-FFF2-40B4-BE49-F238E27FC236}">
                <a16:creationId xmlns:a16="http://schemas.microsoft.com/office/drawing/2014/main" xmlns="" id="{6A9A37DF-BD3C-46E8-9024-588A3354122A}"/>
              </a:ext>
            </a:extLst>
          </p:cNvPr>
          <p:cNvSpPr/>
          <p:nvPr/>
        </p:nvSpPr>
        <p:spPr>
          <a:xfrm>
            <a:off x="1981200" y="2495550"/>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1" name="Graphic 10" descr="Ear">
            <a:extLst>
              <a:ext uri="{FF2B5EF4-FFF2-40B4-BE49-F238E27FC236}">
                <a16:creationId xmlns:a16="http://schemas.microsoft.com/office/drawing/2014/main" xmlns="" id="{49C34677-07F2-4670-8665-58AE2072A1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062052" y="2385799"/>
            <a:ext cx="490647" cy="511388"/>
          </a:xfrm>
          <a:prstGeom prst="rect">
            <a:avLst/>
          </a:prstGeom>
        </p:spPr>
      </p:pic>
      <p:pic>
        <p:nvPicPr>
          <p:cNvPr id="15"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0343E443-9704-4CDD-A004-78D37739CBF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2300" t="63560" r="35568" b="5334"/>
          <a:stretch/>
        </p:blipFill>
        <p:spPr bwMode="auto">
          <a:xfrm>
            <a:off x="7315200" y="2404839"/>
            <a:ext cx="1201938" cy="1267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36F076FD-AD0C-4291-9272-78E224A0D916}"/>
              </a:ext>
            </a:extLst>
          </p:cNvPr>
          <p:cNvSpPr txBox="1"/>
          <p:nvPr/>
        </p:nvSpPr>
        <p:spPr>
          <a:xfrm>
            <a:off x="7162800" y="3607785"/>
            <a:ext cx="1557478" cy="338554"/>
          </a:xfrm>
          <a:prstGeom prst="rect">
            <a:avLst/>
          </a:prstGeom>
          <a:noFill/>
        </p:spPr>
        <p:txBody>
          <a:bodyPr wrap="none" rtlCol="0">
            <a:spAutoFit/>
          </a:bodyPr>
          <a:lstStyle/>
          <a:p>
            <a:r>
              <a:rPr lang="en-GB" sz="1600" dirty="0"/>
              <a:t>Prior Knowledge</a:t>
            </a:r>
          </a:p>
        </p:txBody>
      </p:sp>
      <p:sp>
        <p:nvSpPr>
          <p:cNvPr id="21" name="Rectangle 20">
            <a:extLst>
              <a:ext uri="{FF2B5EF4-FFF2-40B4-BE49-F238E27FC236}">
                <a16:creationId xmlns:a16="http://schemas.microsoft.com/office/drawing/2014/main" xmlns="" id="{237F8335-E990-4B85-BECF-7178DCE820BB}"/>
              </a:ext>
            </a:extLst>
          </p:cNvPr>
          <p:cNvSpPr/>
          <p:nvPr/>
        </p:nvSpPr>
        <p:spPr>
          <a:xfrm>
            <a:off x="626862" y="2455864"/>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xmlns="" id="{AF156FF3-E4DD-4951-8532-CBA57DD192AD}"/>
              </a:ext>
            </a:extLst>
          </p:cNvPr>
          <p:cNvSpPr/>
          <p:nvPr/>
        </p:nvSpPr>
        <p:spPr>
          <a:xfrm>
            <a:off x="626862" y="3343906"/>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16" name="Group 15">
            <a:extLst>
              <a:ext uri="{FF2B5EF4-FFF2-40B4-BE49-F238E27FC236}">
                <a16:creationId xmlns:a16="http://schemas.microsoft.com/office/drawing/2014/main" xmlns="" id="{9977B5CE-7DEA-46D5-8676-B63F4C81B78E}"/>
              </a:ext>
            </a:extLst>
          </p:cNvPr>
          <p:cNvGrpSpPr/>
          <p:nvPr/>
        </p:nvGrpSpPr>
        <p:grpSpPr>
          <a:xfrm>
            <a:off x="671858" y="2404839"/>
            <a:ext cx="747080" cy="413467"/>
            <a:chOff x="-459542" y="2198985"/>
            <a:chExt cx="1086588" cy="601365"/>
          </a:xfrm>
        </p:grpSpPr>
        <p:pic>
          <p:nvPicPr>
            <p:cNvPr id="18" name="Graphic 17" descr="Volume">
              <a:extLst>
                <a:ext uri="{FF2B5EF4-FFF2-40B4-BE49-F238E27FC236}">
                  <a16:creationId xmlns:a16="http://schemas.microsoft.com/office/drawing/2014/main" xmlns="" id="{2A52EE11-B839-4B5B-A823-CDC7281DDA4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59542" y="2198985"/>
              <a:ext cx="573656" cy="573656"/>
            </a:xfrm>
            <a:prstGeom prst="rect">
              <a:avLst/>
            </a:prstGeom>
          </p:spPr>
        </p:pic>
        <p:pic>
          <p:nvPicPr>
            <p:cNvPr id="19" name="Graphic 18" descr="Document">
              <a:extLst>
                <a:ext uri="{FF2B5EF4-FFF2-40B4-BE49-F238E27FC236}">
                  <a16:creationId xmlns:a16="http://schemas.microsoft.com/office/drawing/2014/main" xmlns="" id="{A10A3E3E-1316-40E3-B331-C544B14A5B2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390" y="2226694"/>
              <a:ext cx="573656" cy="573656"/>
            </a:xfrm>
            <a:prstGeom prst="rect">
              <a:avLst/>
            </a:prstGeom>
          </p:spPr>
        </p:pic>
      </p:grpSp>
      <p:pic>
        <p:nvPicPr>
          <p:cNvPr id="24" name="Graphic 23" descr="Images">
            <a:extLst>
              <a:ext uri="{FF2B5EF4-FFF2-40B4-BE49-F238E27FC236}">
                <a16:creationId xmlns:a16="http://schemas.microsoft.com/office/drawing/2014/main" xmlns="" id="{0B5BDCDA-10DB-47B3-ADFB-3884DCD5403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838200" y="3300007"/>
            <a:ext cx="384396" cy="384396"/>
          </a:xfrm>
          <a:prstGeom prst="rect">
            <a:avLst/>
          </a:prstGeom>
        </p:spPr>
      </p:pic>
    </p:spTree>
    <p:extLst>
      <p:ext uri="{BB962C8B-B14F-4D97-AF65-F5344CB8AC3E}">
        <p14:creationId xmlns:p14="http://schemas.microsoft.com/office/powerpoint/2010/main" val="2887069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students learn?</a:t>
            </a:r>
          </a:p>
        </p:txBody>
      </p:sp>
      <p:sp>
        <p:nvSpPr>
          <p:cNvPr id="3" name="Subtitle 2"/>
          <p:cNvSpPr>
            <a:spLocks noGrp="1"/>
          </p:cNvSpPr>
          <p:nvPr>
            <p:ph type="subTitle" idx="1"/>
          </p:nvPr>
        </p:nvSpPr>
        <p:spPr/>
        <p:txBody>
          <a:bodyPr>
            <a:normAutofit fontScale="92500" lnSpcReduction="20000"/>
          </a:bodyPr>
          <a:lstStyle/>
          <a:p>
            <a:r>
              <a:rPr lang="en-GB" dirty="0"/>
              <a:t>Part </a:t>
            </a:r>
            <a:r>
              <a:rPr lang="en-GB" dirty="0" smtClean="0"/>
              <a:t>3</a:t>
            </a:r>
          </a:p>
          <a:p>
            <a:r>
              <a:rPr lang="en-GB" dirty="0"/>
              <a:t>What is the process </a:t>
            </a:r>
            <a:r>
              <a:rPr lang="en-GB" dirty="0" smtClean="0"/>
              <a:t>of </a:t>
            </a:r>
            <a:r>
              <a:rPr lang="en-GB" dirty="0"/>
              <a:t>storing and retrieving memories?</a:t>
            </a:r>
          </a:p>
        </p:txBody>
      </p:sp>
    </p:spTree>
    <p:extLst>
      <p:ext uri="{BB962C8B-B14F-4D97-AF65-F5344CB8AC3E}">
        <p14:creationId xmlns:p14="http://schemas.microsoft.com/office/powerpoint/2010/main" val="2871055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11558" y="243673"/>
            <a:ext cx="6858000" cy="1924054"/>
            <a:chOff x="1311558" y="243673"/>
            <a:chExt cx="6858000" cy="1924054"/>
          </a:xfrm>
        </p:grpSpPr>
        <p:sp>
          <p:nvSpPr>
            <p:cNvPr id="4" name="TextBox 3"/>
            <p:cNvSpPr txBox="1"/>
            <p:nvPr/>
          </p:nvSpPr>
          <p:spPr>
            <a:xfrm>
              <a:off x="1311558" y="670081"/>
              <a:ext cx="1200106" cy="41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Learning</a:t>
              </a:r>
            </a:p>
          </p:txBody>
        </p:sp>
        <p:sp>
          <p:nvSpPr>
            <p:cNvPr id="6" name="TextBox 5"/>
            <p:cNvSpPr txBox="1"/>
            <p:nvPr/>
          </p:nvSpPr>
          <p:spPr>
            <a:xfrm>
              <a:off x="3954779" y="1798395"/>
              <a:ext cx="12001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Memory</a:t>
              </a:r>
              <a:endParaRPr lang="en-GB" dirty="0"/>
            </a:p>
          </p:txBody>
        </p:sp>
        <p:sp>
          <p:nvSpPr>
            <p:cNvPr id="7" name="TextBox 6"/>
            <p:cNvSpPr txBox="1"/>
            <p:nvPr/>
          </p:nvSpPr>
          <p:spPr>
            <a:xfrm>
              <a:off x="3902358" y="416157"/>
              <a:ext cx="130494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Knowledge Skills &amp; Attitudes</a:t>
              </a:r>
              <a:endParaRPr lang="en-GB" dirty="0"/>
            </a:p>
          </p:txBody>
        </p:sp>
        <p:sp>
          <p:nvSpPr>
            <p:cNvPr id="8" name="TextBox 7"/>
            <p:cNvSpPr txBox="1"/>
            <p:nvPr/>
          </p:nvSpPr>
          <p:spPr>
            <a:xfrm>
              <a:off x="6797958" y="554657"/>
              <a:ext cx="13716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New Behaviours</a:t>
              </a:r>
              <a:endParaRPr lang="en-GB" dirty="0"/>
            </a:p>
          </p:txBody>
        </p:sp>
        <p:cxnSp>
          <p:nvCxnSpPr>
            <p:cNvPr id="12" name="Straight Arrow Connector 11"/>
            <p:cNvCxnSpPr>
              <a:stCxn id="4" idx="3"/>
              <a:endCxn id="7" idx="1"/>
            </p:cNvCxnSpPr>
            <p:nvPr/>
          </p:nvCxnSpPr>
          <p:spPr>
            <a:xfrm flipV="1">
              <a:off x="2511664" y="877822"/>
              <a:ext cx="1390694"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581840" y="243673"/>
              <a:ext cx="1250342" cy="646331"/>
            </a:xfrm>
            <a:prstGeom prst="rect">
              <a:avLst/>
            </a:prstGeom>
            <a:noFill/>
          </p:spPr>
          <p:txBody>
            <a:bodyPr wrap="none" rtlCol="0">
              <a:spAutoFit/>
            </a:bodyPr>
            <a:lstStyle/>
            <a:p>
              <a:r>
                <a:rPr lang="en-GB" dirty="0" smtClean="0"/>
                <a:t>Defined as</a:t>
              </a:r>
            </a:p>
            <a:p>
              <a:r>
                <a:rPr lang="en-GB" dirty="0"/>
                <a:t>a</a:t>
              </a:r>
              <a:r>
                <a:rPr lang="en-GB" dirty="0" smtClean="0"/>
                <a:t> change in</a:t>
              </a:r>
              <a:endParaRPr lang="en-GB" dirty="0"/>
            </a:p>
          </p:txBody>
        </p:sp>
        <p:cxnSp>
          <p:nvCxnSpPr>
            <p:cNvPr id="16" name="Straight Arrow Connector 15"/>
            <p:cNvCxnSpPr>
              <a:stCxn id="7" idx="2"/>
              <a:endCxn id="6" idx="0"/>
            </p:cNvCxnSpPr>
            <p:nvPr/>
          </p:nvCxnSpPr>
          <p:spPr>
            <a:xfrm>
              <a:off x="4554832" y="1339487"/>
              <a:ext cx="0" cy="458908"/>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17524" y="1340019"/>
              <a:ext cx="1029000" cy="369332"/>
            </a:xfrm>
            <a:prstGeom prst="rect">
              <a:avLst/>
            </a:prstGeom>
            <a:noFill/>
          </p:spPr>
          <p:txBody>
            <a:bodyPr wrap="none" rtlCol="0">
              <a:spAutoFit/>
            </a:bodyPr>
            <a:lstStyle/>
            <a:p>
              <a:r>
                <a:rPr lang="en-GB" dirty="0" smtClean="0"/>
                <a:t>Stored in</a:t>
              </a:r>
              <a:endParaRPr lang="en-GB" dirty="0"/>
            </a:p>
          </p:txBody>
        </p:sp>
        <p:cxnSp>
          <p:nvCxnSpPr>
            <p:cNvPr id="21" name="Straight Arrow Connector 20"/>
            <p:cNvCxnSpPr>
              <a:stCxn id="7" idx="3"/>
              <a:endCxn id="8" idx="1"/>
            </p:cNvCxnSpPr>
            <p:nvPr/>
          </p:nvCxnSpPr>
          <p:spPr>
            <a:xfrm>
              <a:off x="5207305" y="877822"/>
              <a:ext cx="1590653"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273958" y="500200"/>
              <a:ext cx="1499898" cy="369332"/>
            </a:xfrm>
            <a:prstGeom prst="rect">
              <a:avLst/>
            </a:prstGeom>
            <a:noFill/>
          </p:spPr>
          <p:txBody>
            <a:bodyPr wrap="none" rtlCol="0">
              <a:spAutoFit/>
            </a:bodyPr>
            <a:lstStyle/>
            <a:p>
              <a:r>
                <a:rPr lang="en-GB" dirty="0"/>
                <a:t>Observable as</a:t>
              </a:r>
            </a:p>
          </p:txBody>
        </p:sp>
      </p:grpSp>
      <p:sp>
        <p:nvSpPr>
          <p:cNvPr id="13" name="Rectangle 12"/>
          <p:cNvSpPr/>
          <p:nvPr/>
        </p:nvSpPr>
        <p:spPr>
          <a:xfrm>
            <a:off x="838200" y="4778573"/>
            <a:ext cx="8229600" cy="307777"/>
          </a:xfrm>
          <a:prstGeom prst="rect">
            <a:avLst/>
          </a:prstGeom>
        </p:spPr>
        <p:txBody>
          <a:bodyPr wrap="square">
            <a:spAutoFit/>
          </a:bodyPr>
          <a:lstStyle/>
          <a:p>
            <a:pPr algn="r"/>
            <a:r>
              <a:rPr lang="en-GB" sz="1400" i="1" dirty="0"/>
              <a:t>Image source: </a:t>
            </a:r>
            <a:r>
              <a:rPr lang="en-GB" sz="1400" dirty="0">
                <a:hlinkClick r:id="rId3"/>
              </a:rPr>
              <a:t>https://sites.google.com/view/efratfurst/learning-in-the-brain</a:t>
            </a:r>
            <a:r>
              <a:rPr lang="en-GB" sz="1400" dirty="0"/>
              <a:t> </a:t>
            </a:r>
            <a:r>
              <a:rPr lang="en-GB" sz="1400" i="1" dirty="0"/>
              <a:t>and </a:t>
            </a:r>
            <a:r>
              <a:rPr lang="en-GB" sz="1400" i="1" dirty="0" err="1">
                <a:hlinkClick r:id="rId4"/>
              </a:rPr>
              <a:t>Dkahng</a:t>
            </a:r>
            <a:r>
              <a:rPr lang="en-GB" sz="1400" i="1" dirty="0"/>
              <a:t> / </a:t>
            </a:r>
            <a:r>
              <a:rPr lang="en-GB" sz="1400" i="1" dirty="0">
                <a:hlinkClick r:id="rId5"/>
              </a:rPr>
              <a:t>CC-BY-SA-4.0</a:t>
            </a:r>
            <a:endParaRPr lang="en-GB" sz="1400" dirty="0"/>
          </a:p>
        </p:txBody>
      </p:sp>
      <p:pic>
        <p:nvPicPr>
          <p:cNvPr id="14" name="Picture 6" descr="https://upload.wikimedia.org/wikipedia/commons/0/09/Ml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032" y="2675783"/>
            <a:ext cx="8229600" cy="209831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xmlns="" id="{692D24CC-62BA-4D3B-8013-3BBF353A888C}"/>
              </a:ext>
            </a:extLst>
          </p:cNvPr>
          <p:cNvSpPr/>
          <p:nvPr/>
        </p:nvSpPr>
        <p:spPr>
          <a:xfrm>
            <a:off x="1925988" y="4171659"/>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18" name="Graphic 9" descr="Eye">
            <a:extLst>
              <a:ext uri="{FF2B5EF4-FFF2-40B4-BE49-F238E27FC236}">
                <a16:creationId xmlns:a16="http://schemas.microsoft.com/office/drawing/2014/main" xmlns="" id="{3AFA437C-9508-49FB-9ED4-2D770B0D72F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964032" y="3984094"/>
            <a:ext cx="652353" cy="679930"/>
          </a:xfrm>
          <a:prstGeom prst="rect">
            <a:avLst/>
          </a:prstGeom>
        </p:spPr>
      </p:pic>
      <p:sp>
        <p:nvSpPr>
          <p:cNvPr id="20" name="Rectangle 19">
            <a:extLst>
              <a:ext uri="{FF2B5EF4-FFF2-40B4-BE49-F238E27FC236}">
                <a16:creationId xmlns:a16="http://schemas.microsoft.com/office/drawing/2014/main" xmlns="" id="{6A9A37DF-BD3C-46E8-9024-588A3354122A}"/>
              </a:ext>
            </a:extLst>
          </p:cNvPr>
          <p:cNvSpPr/>
          <p:nvPr/>
        </p:nvSpPr>
        <p:spPr>
          <a:xfrm>
            <a:off x="1964032" y="3323303"/>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pic>
        <p:nvPicPr>
          <p:cNvPr id="22" name="Graphic 10" descr="Ear">
            <a:extLst>
              <a:ext uri="{FF2B5EF4-FFF2-40B4-BE49-F238E27FC236}">
                <a16:creationId xmlns:a16="http://schemas.microsoft.com/office/drawing/2014/main" xmlns="" id="{49C34677-07F2-4670-8665-58AE2072A1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044884" y="3213552"/>
            <a:ext cx="490647" cy="511388"/>
          </a:xfrm>
          <a:prstGeom prst="rect">
            <a:avLst/>
          </a:prstGeom>
        </p:spPr>
      </p:pic>
      <p:pic>
        <p:nvPicPr>
          <p:cNvPr id="23"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0343E443-9704-4CDD-A004-78D37739CBF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2300" t="63560" r="35568" b="5334"/>
          <a:stretch/>
        </p:blipFill>
        <p:spPr bwMode="auto">
          <a:xfrm>
            <a:off x="7298032" y="3232592"/>
            <a:ext cx="1201938" cy="12676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xmlns="" id="{36F076FD-AD0C-4291-9272-78E224A0D916}"/>
              </a:ext>
            </a:extLst>
          </p:cNvPr>
          <p:cNvSpPr txBox="1"/>
          <p:nvPr/>
        </p:nvSpPr>
        <p:spPr>
          <a:xfrm>
            <a:off x="7145632" y="4435538"/>
            <a:ext cx="1557478" cy="338554"/>
          </a:xfrm>
          <a:prstGeom prst="rect">
            <a:avLst/>
          </a:prstGeom>
          <a:noFill/>
        </p:spPr>
        <p:txBody>
          <a:bodyPr wrap="none" rtlCol="0">
            <a:spAutoFit/>
          </a:bodyPr>
          <a:lstStyle/>
          <a:p>
            <a:r>
              <a:rPr lang="en-GB" sz="1600" dirty="0"/>
              <a:t>Prior Knowledge</a:t>
            </a:r>
          </a:p>
        </p:txBody>
      </p:sp>
      <p:sp>
        <p:nvSpPr>
          <p:cNvPr id="26" name="Rectangle 25">
            <a:extLst>
              <a:ext uri="{FF2B5EF4-FFF2-40B4-BE49-F238E27FC236}">
                <a16:creationId xmlns:a16="http://schemas.microsoft.com/office/drawing/2014/main" xmlns="" id="{237F8335-E990-4B85-BECF-7178DCE820BB}"/>
              </a:ext>
            </a:extLst>
          </p:cNvPr>
          <p:cNvSpPr/>
          <p:nvPr/>
        </p:nvSpPr>
        <p:spPr>
          <a:xfrm>
            <a:off x="609694" y="3283617"/>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xmlns="" id="{AF156FF3-E4DD-4951-8532-CBA57DD192AD}"/>
              </a:ext>
            </a:extLst>
          </p:cNvPr>
          <p:cNvSpPr/>
          <p:nvPr/>
        </p:nvSpPr>
        <p:spPr>
          <a:xfrm>
            <a:off x="609694" y="4171659"/>
            <a:ext cx="652353" cy="3048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pSp>
        <p:nvGrpSpPr>
          <p:cNvPr id="28" name="Group 27">
            <a:extLst>
              <a:ext uri="{FF2B5EF4-FFF2-40B4-BE49-F238E27FC236}">
                <a16:creationId xmlns:a16="http://schemas.microsoft.com/office/drawing/2014/main" xmlns="" id="{9977B5CE-7DEA-46D5-8676-B63F4C81B78E}"/>
              </a:ext>
            </a:extLst>
          </p:cNvPr>
          <p:cNvGrpSpPr/>
          <p:nvPr/>
        </p:nvGrpSpPr>
        <p:grpSpPr>
          <a:xfrm>
            <a:off x="654690" y="3232592"/>
            <a:ext cx="747080" cy="413467"/>
            <a:chOff x="-459542" y="2198985"/>
            <a:chExt cx="1086588" cy="601365"/>
          </a:xfrm>
        </p:grpSpPr>
        <p:pic>
          <p:nvPicPr>
            <p:cNvPr id="29" name="Graphic 17" descr="Volume">
              <a:extLst>
                <a:ext uri="{FF2B5EF4-FFF2-40B4-BE49-F238E27FC236}">
                  <a16:creationId xmlns:a16="http://schemas.microsoft.com/office/drawing/2014/main" xmlns="" id="{2A52EE11-B839-4B5B-A823-CDC7281DDA4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59542" y="2198985"/>
              <a:ext cx="573656" cy="573656"/>
            </a:xfrm>
            <a:prstGeom prst="rect">
              <a:avLst/>
            </a:prstGeom>
          </p:spPr>
        </p:pic>
        <p:pic>
          <p:nvPicPr>
            <p:cNvPr id="30" name="Graphic 18" descr="Document">
              <a:extLst>
                <a:ext uri="{FF2B5EF4-FFF2-40B4-BE49-F238E27FC236}">
                  <a16:creationId xmlns:a16="http://schemas.microsoft.com/office/drawing/2014/main" xmlns="" id="{A10A3E3E-1316-40E3-B331-C544B14A5B2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3390" y="2226694"/>
              <a:ext cx="573656" cy="573656"/>
            </a:xfrm>
            <a:prstGeom prst="rect">
              <a:avLst/>
            </a:prstGeom>
          </p:spPr>
        </p:pic>
      </p:grpSp>
      <p:pic>
        <p:nvPicPr>
          <p:cNvPr id="31" name="Graphic 23" descr="Images">
            <a:extLst>
              <a:ext uri="{FF2B5EF4-FFF2-40B4-BE49-F238E27FC236}">
                <a16:creationId xmlns:a16="http://schemas.microsoft.com/office/drawing/2014/main" xmlns="" id="{0B5BDCDA-10DB-47B3-ADFB-3884DCD5403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821032" y="4127760"/>
            <a:ext cx="384396" cy="384396"/>
          </a:xfrm>
          <a:prstGeom prst="rect">
            <a:avLst/>
          </a:prstGeom>
        </p:spPr>
      </p:pic>
    </p:spTree>
    <p:extLst>
      <p:ext uri="{BB962C8B-B14F-4D97-AF65-F5344CB8AC3E}">
        <p14:creationId xmlns:p14="http://schemas.microsoft.com/office/powerpoint/2010/main" val="3834743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Remembering</a:t>
            </a:r>
          </a:p>
        </p:txBody>
      </p:sp>
      <p:pic>
        <p:nvPicPr>
          <p:cNvPr id="3076" name="Picture 4" descr="https://upload.wikimedia.org/wikipedia/commons/9/94/Information_Processing_Model_-_Atkinson_%26_Shiffri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372"/>
          <a:stretch/>
        </p:blipFill>
        <p:spPr bwMode="auto">
          <a:xfrm>
            <a:off x="1524000" y="1136053"/>
            <a:ext cx="5943600" cy="36425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72200" y="4778573"/>
            <a:ext cx="2895600" cy="307777"/>
          </a:xfrm>
          <a:prstGeom prst="rect">
            <a:avLst/>
          </a:prstGeom>
        </p:spPr>
        <p:txBody>
          <a:bodyPr wrap="square">
            <a:spAutoFit/>
          </a:bodyPr>
          <a:lstStyle/>
          <a:p>
            <a:pPr algn="r"/>
            <a:r>
              <a:rPr lang="en-GB" sz="1400" i="1" dirty="0"/>
              <a:t>Image source: </a:t>
            </a:r>
            <a:r>
              <a:rPr lang="en-GB" sz="1400" i="1" dirty="0">
                <a:hlinkClick r:id="rId4"/>
              </a:rPr>
              <a:t>Dkahng</a:t>
            </a:r>
            <a:r>
              <a:rPr lang="en-GB" sz="1400" i="1" dirty="0"/>
              <a:t> / </a:t>
            </a:r>
            <a:r>
              <a:rPr lang="en-GB" sz="1400" i="1" dirty="0">
                <a:hlinkClick r:id="rId5"/>
              </a:rPr>
              <a:t>CC-BY-SA-4.0</a:t>
            </a:r>
            <a:endParaRPr lang="en-GB" sz="1400" dirty="0"/>
          </a:p>
        </p:txBody>
      </p:sp>
    </p:spTree>
    <p:extLst>
      <p:ext uri="{BB962C8B-B14F-4D97-AF65-F5344CB8AC3E}">
        <p14:creationId xmlns:p14="http://schemas.microsoft.com/office/powerpoint/2010/main" val="2319438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Change Blindness </a:t>
            </a:r>
            <a:br>
              <a:rPr lang="en-GB" dirty="0"/>
            </a:br>
            <a:r>
              <a:rPr lang="en-GB" sz="3600" dirty="0">
                <a:solidFill>
                  <a:schemeClr val="bg1">
                    <a:lumMod val="50000"/>
                  </a:schemeClr>
                </a:solidFill>
              </a:rPr>
              <a:t>the importance of attention</a:t>
            </a:r>
          </a:p>
        </p:txBody>
      </p:sp>
      <p:pic>
        <p:nvPicPr>
          <p:cNvPr id="6146" name="Picture 2" descr="https://www.cse.iitk.ac.in/users/se367/10/presentation_local/Change%20Blindness_files/plane.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9283" y="1200150"/>
            <a:ext cx="4525433" cy="3394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10400" y="4705350"/>
            <a:ext cx="1977977" cy="369332"/>
          </a:xfrm>
          <a:prstGeom prst="rect">
            <a:avLst/>
          </a:prstGeom>
        </p:spPr>
        <p:txBody>
          <a:bodyPr wrap="none">
            <a:spAutoFit/>
          </a:bodyPr>
          <a:lstStyle/>
          <a:p>
            <a:r>
              <a:rPr lang="en-GB" i="1" dirty="0"/>
              <a:t>http://csc.ncsu.edu</a:t>
            </a:r>
            <a:endParaRPr lang="en-GB" dirty="0"/>
          </a:p>
        </p:txBody>
      </p:sp>
    </p:spTree>
    <p:extLst>
      <p:ext uri="{BB962C8B-B14F-4D97-AF65-F5344CB8AC3E}">
        <p14:creationId xmlns:p14="http://schemas.microsoft.com/office/powerpoint/2010/main" val="3862185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105805"/>
            <a:ext cx="1200106" cy="41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Learning</a:t>
            </a:r>
          </a:p>
        </p:txBody>
      </p:sp>
      <p:sp>
        <p:nvSpPr>
          <p:cNvPr id="6" name="TextBox 5"/>
          <p:cNvSpPr txBox="1"/>
          <p:nvPr/>
        </p:nvSpPr>
        <p:spPr>
          <a:xfrm>
            <a:off x="4014820" y="3667482"/>
            <a:ext cx="120010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Long-term Memory</a:t>
            </a:r>
            <a:endParaRPr lang="en-GB" dirty="0"/>
          </a:p>
        </p:txBody>
      </p:sp>
      <p:sp>
        <p:nvSpPr>
          <p:cNvPr id="7" name="TextBox 6"/>
          <p:cNvSpPr txBox="1"/>
          <p:nvPr/>
        </p:nvSpPr>
        <p:spPr>
          <a:xfrm>
            <a:off x="3962400" y="1851881"/>
            <a:ext cx="130494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Knowledge Skills &amp; Attitudes</a:t>
            </a:r>
            <a:endParaRPr lang="en-GB" dirty="0"/>
          </a:p>
        </p:txBody>
      </p:sp>
      <p:sp>
        <p:nvSpPr>
          <p:cNvPr id="8" name="TextBox 7"/>
          <p:cNvSpPr txBox="1"/>
          <p:nvPr/>
        </p:nvSpPr>
        <p:spPr>
          <a:xfrm>
            <a:off x="6858000" y="1990381"/>
            <a:ext cx="13716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New Behaviours</a:t>
            </a:r>
            <a:endParaRPr lang="en-GB" dirty="0"/>
          </a:p>
        </p:txBody>
      </p:sp>
      <p:cxnSp>
        <p:nvCxnSpPr>
          <p:cNvPr id="12" name="Straight Arrow Connector 11"/>
          <p:cNvCxnSpPr>
            <a:stCxn id="4" idx="3"/>
            <a:endCxn id="7" idx="1"/>
          </p:cNvCxnSpPr>
          <p:nvPr/>
        </p:nvCxnSpPr>
        <p:spPr>
          <a:xfrm flipV="1">
            <a:off x="2571706" y="2313546"/>
            <a:ext cx="1390694"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41882" y="1679397"/>
            <a:ext cx="1250342" cy="646331"/>
          </a:xfrm>
          <a:prstGeom prst="rect">
            <a:avLst/>
          </a:prstGeom>
          <a:noFill/>
        </p:spPr>
        <p:txBody>
          <a:bodyPr wrap="none" rtlCol="0">
            <a:spAutoFit/>
          </a:bodyPr>
          <a:lstStyle/>
          <a:p>
            <a:r>
              <a:rPr lang="en-GB" dirty="0" smtClean="0"/>
              <a:t>Defined as</a:t>
            </a:r>
          </a:p>
          <a:p>
            <a:r>
              <a:rPr lang="en-GB" dirty="0"/>
              <a:t>a</a:t>
            </a:r>
            <a:r>
              <a:rPr lang="en-GB" dirty="0" smtClean="0"/>
              <a:t> change in</a:t>
            </a:r>
            <a:endParaRPr lang="en-GB" dirty="0"/>
          </a:p>
        </p:txBody>
      </p:sp>
      <p:cxnSp>
        <p:nvCxnSpPr>
          <p:cNvPr id="16" name="Straight Arrow Connector 15"/>
          <p:cNvCxnSpPr>
            <a:stCxn id="7" idx="2"/>
            <a:endCxn id="6" idx="0"/>
          </p:cNvCxnSpPr>
          <p:nvPr/>
        </p:nvCxnSpPr>
        <p:spPr>
          <a:xfrm flipH="1">
            <a:off x="4614873" y="2775211"/>
            <a:ext cx="1" cy="89227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7253" y="2964180"/>
            <a:ext cx="1029000" cy="369332"/>
          </a:xfrm>
          <a:prstGeom prst="rect">
            <a:avLst/>
          </a:prstGeom>
          <a:noFill/>
        </p:spPr>
        <p:txBody>
          <a:bodyPr wrap="none" rtlCol="0">
            <a:spAutoFit/>
          </a:bodyPr>
          <a:lstStyle/>
          <a:p>
            <a:r>
              <a:rPr lang="en-GB" dirty="0" smtClean="0"/>
              <a:t>Stored in</a:t>
            </a:r>
            <a:endParaRPr lang="en-GB" dirty="0"/>
          </a:p>
        </p:txBody>
      </p:sp>
      <p:cxnSp>
        <p:nvCxnSpPr>
          <p:cNvPr id="21" name="Straight Arrow Connector 20"/>
          <p:cNvCxnSpPr>
            <a:stCxn id="7" idx="3"/>
            <a:endCxn id="8" idx="1"/>
          </p:cNvCxnSpPr>
          <p:nvPr/>
        </p:nvCxnSpPr>
        <p:spPr>
          <a:xfrm>
            <a:off x="5267347" y="2313546"/>
            <a:ext cx="1590653"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34000" y="1935924"/>
            <a:ext cx="1499898" cy="369332"/>
          </a:xfrm>
          <a:prstGeom prst="rect">
            <a:avLst/>
          </a:prstGeom>
          <a:noFill/>
        </p:spPr>
        <p:txBody>
          <a:bodyPr wrap="none" rtlCol="0">
            <a:spAutoFit/>
          </a:bodyPr>
          <a:lstStyle/>
          <a:p>
            <a:r>
              <a:rPr lang="en-GB" dirty="0"/>
              <a:t>Observable as</a:t>
            </a:r>
          </a:p>
        </p:txBody>
      </p:sp>
    </p:spTree>
    <p:extLst>
      <p:ext uri="{BB962C8B-B14F-4D97-AF65-F5344CB8AC3E}">
        <p14:creationId xmlns:p14="http://schemas.microsoft.com/office/powerpoint/2010/main" val="1381488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t>Change Blindness </a:t>
            </a:r>
            <a:br>
              <a:rPr lang="en-GB" sz="4000" dirty="0"/>
            </a:br>
            <a:r>
              <a:rPr lang="en-GB" sz="3200" dirty="0">
                <a:solidFill>
                  <a:schemeClr val="bg1">
                    <a:lumMod val="50000"/>
                  </a:schemeClr>
                </a:solidFill>
              </a:rPr>
              <a:t>the importance of attention</a:t>
            </a:r>
            <a:endParaRPr lang="en-GB" sz="3200"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smtClean="0"/>
          </a:p>
          <a:p>
            <a:pPr marL="0" indent="0">
              <a:buNone/>
            </a:pPr>
            <a:r>
              <a:rPr lang="en-GB" dirty="0">
                <a:hlinkClick r:id="rId3"/>
              </a:rPr>
              <a:t>https://</a:t>
            </a:r>
            <a:r>
              <a:rPr lang="en-GB" dirty="0" smtClean="0">
                <a:hlinkClick r:id="rId3"/>
              </a:rPr>
              <a:t>www.youtube.com/watch?v=vJG698U2Mvo</a:t>
            </a:r>
            <a:r>
              <a:rPr lang="en-GB" dirty="0" smtClean="0"/>
              <a:t> </a:t>
            </a:r>
            <a:endParaRPr lang="en-GB" dirty="0"/>
          </a:p>
          <a:p>
            <a:pPr marL="0" indent="0">
              <a:buNone/>
            </a:pPr>
            <a:r>
              <a:rPr lang="en-GB" dirty="0">
                <a:hlinkClick r:id="rId4"/>
              </a:rPr>
              <a:t>https://</a:t>
            </a:r>
            <a:r>
              <a:rPr lang="en-GB" dirty="0" smtClean="0">
                <a:hlinkClick r:id="rId4"/>
              </a:rPr>
              <a:t>www.youtube.com/watch?v=v3iPrBrGSJM</a:t>
            </a:r>
            <a:r>
              <a:rPr lang="en-GB" dirty="0" smtClean="0"/>
              <a:t> </a:t>
            </a:r>
          </a:p>
          <a:p>
            <a:pPr marL="0" indent="0">
              <a:buNone/>
            </a:pPr>
            <a:endParaRPr lang="en-GB" dirty="0"/>
          </a:p>
          <a:p>
            <a:pPr marL="0" indent="0">
              <a:buNone/>
            </a:pPr>
            <a:r>
              <a:rPr lang="en-GB" sz="3000" dirty="0"/>
              <a:t>Simons, Daniel J., and Michael S. </a:t>
            </a:r>
            <a:r>
              <a:rPr lang="en-GB" sz="3000" dirty="0" err="1"/>
              <a:t>Ambinder</a:t>
            </a:r>
            <a:r>
              <a:rPr lang="en-GB" sz="3000" dirty="0"/>
              <a:t>. "Change blindness: Theory and consequences." </a:t>
            </a:r>
            <a:r>
              <a:rPr lang="en-GB" sz="3000" i="1" dirty="0"/>
              <a:t>Current directions in psychological science</a:t>
            </a:r>
            <a:r>
              <a:rPr lang="en-GB" sz="3000" dirty="0"/>
              <a:t> 14.1 (2005): 44-48.</a:t>
            </a:r>
          </a:p>
        </p:txBody>
      </p:sp>
    </p:spTree>
    <p:extLst>
      <p:ext uri="{BB962C8B-B14F-4D97-AF65-F5344CB8AC3E}">
        <p14:creationId xmlns:p14="http://schemas.microsoft.com/office/powerpoint/2010/main" val="1170824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Remembering</a:t>
            </a:r>
          </a:p>
        </p:txBody>
      </p:sp>
      <p:pic>
        <p:nvPicPr>
          <p:cNvPr id="3076" name="Picture 4" descr="https://upload.wikimedia.org/wikipedia/commons/9/94/Information_Processing_Model_-_Atkinson_%26_Shiffri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372"/>
          <a:stretch/>
        </p:blipFill>
        <p:spPr bwMode="auto">
          <a:xfrm>
            <a:off x="1524000" y="1136053"/>
            <a:ext cx="5943600" cy="36425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72200" y="4778573"/>
            <a:ext cx="2895600" cy="307777"/>
          </a:xfrm>
          <a:prstGeom prst="rect">
            <a:avLst/>
          </a:prstGeom>
        </p:spPr>
        <p:txBody>
          <a:bodyPr wrap="square">
            <a:spAutoFit/>
          </a:bodyPr>
          <a:lstStyle/>
          <a:p>
            <a:pPr algn="r"/>
            <a:r>
              <a:rPr lang="en-GB" sz="1400" i="1" dirty="0"/>
              <a:t>Image source: </a:t>
            </a:r>
            <a:r>
              <a:rPr lang="en-GB" sz="1400" i="1" dirty="0">
                <a:hlinkClick r:id="rId4"/>
              </a:rPr>
              <a:t>Dkahng</a:t>
            </a:r>
            <a:r>
              <a:rPr lang="en-GB" sz="1400" i="1" dirty="0"/>
              <a:t> / </a:t>
            </a:r>
            <a:r>
              <a:rPr lang="en-GB" sz="1400" i="1" dirty="0">
                <a:hlinkClick r:id="rId5"/>
              </a:rPr>
              <a:t>CC-BY-SA-4.0</a:t>
            </a:r>
            <a:endParaRPr lang="en-GB" sz="1400" dirty="0"/>
          </a:p>
        </p:txBody>
      </p:sp>
    </p:spTree>
    <p:extLst>
      <p:ext uri="{BB962C8B-B14F-4D97-AF65-F5344CB8AC3E}">
        <p14:creationId xmlns:p14="http://schemas.microsoft.com/office/powerpoint/2010/main" val="1783432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Interference</a:t>
            </a:r>
            <a:endParaRPr lang="en-GB"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189658753"/>
              </p:ext>
            </p:extLst>
          </p:nvPr>
        </p:nvGraphicFramePr>
        <p:xfrm>
          <a:off x="457200" y="1200150"/>
          <a:ext cx="3581400" cy="3352800"/>
        </p:xfrm>
        <a:graphic>
          <a:graphicData uri="http://schemas.openxmlformats.org/drawingml/2006/table">
            <a:tbl>
              <a:tblPr firstRow="1" bandRow="1">
                <a:tableStyleId>{073A0DAA-6AF3-43AB-8588-CEC1D06C72B9}</a:tableStyleId>
              </a:tblPr>
              <a:tblGrid>
                <a:gridCol w="1575815"/>
                <a:gridCol w="2005585"/>
              </a:tblGrid>
              <a:tr h="670560">
                <a:tc>
                  <a:txBody>
                    <a:bodyPr/>
                    <a:lstStyle/>
                    <a:p>
                      <a:r>
                        <a:rPr lang="en-GB" sz="2400" dirty="0" smtClean="0"/>
                        <a:t>English</a:t>
                      </a:r>
                      <a:endParaRPr lang="en-GB" sz="2400" dirty="0"/>
                    </a:p>
                  </a:txBody>
                  <a:tcPr>
                    <a:solidFill>
                      <a:schemeClr val="tx1">
                        <a:lumMod val="75000"/>
                        <a:lumOff val="25000"/>
                      </a:schemeClr>
                    </a:solidFill>
                  </a:tcPr>
                </a:tc>
                <a:tc>
                  <a:txBody>
                    <a:bodyPr/>
                    <a:lstStyle/>
                    <a:p>
                      <a:r>
                        <a:rPr lang="en-GB" sz="2400" dirty="0" smtClean="0"/>
                        <a:t>French</a:t>
                      </a:r>
                      <a:endParaRPr lang="en-GB" sz="2400" dirty="0"/>
                    </a:p>
                  </a:txBody>
                  <a:tcPr>
                    <a:solidFill>
                      <a:schemeClr val="tx1">
                        <a:lumMod val="75000"/>
                        <a:lumOff val="25000"/>
                      </a:schemeClr>
                    </a:solidFill>
                  </a:tcPr>
                </a:tc>
              </a:tr>
              <a:tr h="670560">
                <a:tc>
                  <a:txBody>
                    <a:bodyPr/>
                    <a:lstStyle/>
                    <a:p>
                      <a:r>
                        <a:rPr lang="en-GB" sz="2400" dirty="0" smtClean="0"/>
                        <a:t>Water</a:t>
                      </a:r>
                      <a:endParaRPr lang="en-GB" sz="2400" dirty="0"/>
                    </a:p>
                  </a:txBody>
                  <a:tcPr/>
                </a:tc>
                <a:tc>
                  <a:txBody>
                    <a:bodyPr/>
                    <a:lstStyle/>
                    <a:p>
                      <a:r>
                        <a:rPr lang="en-GB" sz="2400" dirty="0" smtClean="0"/>
                        <a:t>Eau</a:t>
                      </a:r>
                      <a:endParaRPr lang="en-GB" sz="2400" dirty="0"/>
                    </a:p>
                  </a:txBody>
                  <a:tcPr/>
                </a:tc>
              </a:tr>
              <a:tr h="670560">
                <a:tc>
                  <a:txBody>
                    <a:bodyPr/>
                    <a:lstStyle/>
                    <a:p>
                      <a:r>
                        <a:rPr lang="en-GB" sz="2400" dirty="0" smtClean="0"/>
                        <a:t>Good</a:t>
                      </a:r>
                      <a:endParaRPr lang="en-GB" sz="2400" dirty="0"/>
                    </a:p>
                  </a:txBody>
                  <a:tcPr/>
                </a:tc>
                <a:tc>
                  <a:txBody>
                    <a:bodyPr/>
                    <a:lstStyle/>
                    <a:p>
                      <a:r>
                        <a:rPr lang="en-GB" sz="2400" dirty="0" smtClean="0"/>
                        <a:t>Bon</a:t>
                      </a:r>
                      <a:endParaRPr lang="en-GB" sz="2400" dirty="0"/>
                    </a:p>
                  </a:txBody>
                  <a:tcPr/>
                </a:tc>
              </a:tr>
              <a:tr h="670560">
                <a:tc>
                  <a:txBody>
                    <a:bodyPr/>
                    <a:lstStyle/>
                    <a:p>
                      <a:r>
                        <a:rPr lang="en-GB" sz="2400" dirty="0" smtClean="0"/>
                        <a:t>Milk</a:t>
                      </a:r>
                      <a:endParaRPr lang="en-GB" sz="2400" dirty="0"/>
                    </a:p>
                  </a:txBody>
                  <a:tcPr/>
                </a:tc>
                <a:tc>
                  <a:txBody>
                    <a:bodyPr/>
                    <a:lstStyle/>
                    <a:p>
                      <a:r>
                        <a:rPr lang="en-GB" sz="2400" dirty="0" err="1" smtClean="0"/>
                        <a:t>Lait</a:t>
                      </a:r>
                      <a:endParaRPr lang="en-GB" sz="2400" dirty="0"/>
                    </a:p>
                  </a:txBody>
                  <a:tcPr/>
                </a:tc>
              </a:tr>
              <a:tr h="670560">
                <a:tc>
                  <a:txBody>
                    <a:bodyPr/>
                    <a:lstStyle/>
                    <a:p>
                      <a:r>
                        <a:rPr lang="en-GB" sz="2400" dirty="0" smtClean="0"/>
                        <a:t>Fish</a:t>
                      </a:r>
                      <a:endParaRPr lang="en-GB" sz="2400" dirty="0"/>
                    </a:p>
                  </a:txBody>
                  <a:tcPr/>
                </a:tc>
                <a:tc>
                  <a:txBody>
                    <a:bodyPr/>
                    <a:lstStyle/>
                    <a:p>
                      <a:r>
                        <a:rPr lang="en-GB" sz="2400" dirty="0" smtClean="0"/>
                        <a:t>Poisson</a:t>
                      </a:r>
                      <a:endParaRPr lang="en-GB" sz="2400" dirty="0"/>
                    </a:p>
                  </a:txBody>
                  <a:tcPr/>
                </a:tc>
              </a:tr>
            </a:tbl>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4231307060"/>
              </p:ext>
            </p:extLst>
          </p:nvPr>
        </p:nvGraphicFramePr>
        <p:xfrm>
          <a:off x="5105400" y="1200150"/>
          <a:ext cx="3581400" cy="3352800"/>
        </p:xfrm>
        <a:graphic>
          <a:graphicData uri="http://schemas.openxmlformats.org/drawingml/2006/table">
            <a:tbl>
              <a:tblPr firstRow="1" bandRow="1">
                <a:tableStyleId>{073A0DAA-6AF3-43AB-8588-CEC1D06C72B9}</a:tableStyleId>
              </a:tblPr>
              <a:tblGrid>
                <a:gridCol w="1392767"/>
                <a:gridCol w="2188633"/>
              </a:tblGrid>
              <a:tr h="670560">
                <a:tc>
                  <a:txBody>
                    <a:bodyPr/>
                    <a:lstStyle/>
                    <a:p>
                      <a:r>
                        <a:rPr lang="en-GB" sz="2400" dirty="0" smtClean="0"/>
                        <a:t>English</a:t>
                      </a:r>
                      <a:endParaRPr lang="en-GB" sz="2400" dirty="0"/>
                    </a:p>
                  </a:txBody>
                  <a:tcPr>
                    <a:solidFill>
                      <a:schemeClr val="tx1">
                        <a:lumMod val="75000"/>
                        <a:lumOff val="25000"/>
                      </a:schemeClr>
                    </a:solidFill>
                  </a:tcPr>
                </a:tc>
                <a:tc>
                  <a:txBody>
                    <a:bodyPr/>
                    <a:lstStyle/>
                    <a:p>
                      <a:r>
                        <a:rPr lang="en-GB" sz="2400" dirty="0" smtClean="0"/>
                        <a:t>Italian</a:t>
                      </a:r>
                      <a:endParaRPr lang="en-GB" sz="2400" dirty="0"/>
                    </a:p>
                  </a:txBody>
                  <a:tcPr>
                    <a:solidFill>
                      <a:schemeClr val="tx1">
                        <a:lumMod val="75000"/>
                        <a:lumOff val="25000"/>
                      </a:schemeClr>
                    </a:solidFill>
                  </a:tcPr>
                </a:tc>
              </a:tr>
              <a:tr h="670560">
                <a:tc>
                  <a:txBody>
                    <a:bodyPr/>
                    <a:lstStyle/>
                    <a:p>
                      <a:r>
                        <a:rPr lang="en-GB" sz="2400" dirty="0" smtClean="0"/>
                        <a:t>Water</a:t>
                      </a:r>
                      <a:endParaRPr lang="en-GB" sz="2400" dirty="0"/>
                    </a:p>
                  </a:txBody>
                  <a:tcPr/>
                </a:tc>
                <a:tc>
                  <a:txBody>
                    <a:bodyPr/>
                    <a:lstStyle/>
                    <a:p>
                      <a:r>
                        <a:rPr lang="en-GB" sz="2400" dirty="0" err="1" smtClean="0"/>
                        <a:t>Acqua</a:t>
                      </a:r>
                      <a:endParaRPr lang="en-GB" sz="2400" dirty="0"/>
                    </a:p>
                  </a:txBody>
                  <a:tcPr/>
                </a:tc>
              </a:tr>
              <a:tr h="670560">
                <a:tc>
                  <a:txBody>
                    <a:bodyPr/>
                    <a:lstStyle/>
                    <a:p>
                      <a:r>
                        <a:rPr lang="en-GB" sz="2400" dirty="0" smtClean="0"/>
                        <a:t>Good</a:t>
                      </a:r>
                      <a:endParaRPr lang="en-GB" sz="2400" dirty="0"/>
                    </a:p>
                  </a:txBody>
                  <a:tcPr/>
                </a:tc>
                <a:tc>
                  <a:txBody>
                    <a:bodyPr/>
                    <a:lstStyle/>
                    <a:p>
                      <a:r>
                        <a:rPr lang="en-GB" sz="2400" dirty="0" err="1" smtClean="0"/>
                        <a:t>Buono</a:t>
                      </a:r>
                      <a:endParaRPr lang="en-GB" sz="2400" dirty="0"/>
                    </a:p>
                  </a:txBody>
                  <a:tcPr/>
                </a:tc>
              </a:tr>
              <a:tr h="670560">
                <a:tc>
                  <a:txBody>
                    <a:bodyPr/>
                    <a:lstStyle/>
                    <a:p>
                      <a:r>
                        <a:rPr lang="en-GB" sz="2400" dirty="0" smtClean="0"/>
                        <a:t>Milk</a:t>
                      </a:r>
                      <a:endParaRPr lang="en-GB" sz="2400" dirty="0"/>
                    </a:p>
                  </a:txBody>
                  <a:tcPr/>
                </a:tc>
                <a:tc>
                  <a:txBody>
                    <a:bodyPr/>
                    <a:lstStyle/>
                    <a:p>
                      <a:r>
                        <a:rPr lang="en-GB" sz="2400" dirty="0" smtClean="0"/>
                        <a:t>Latte</a:t>
                      </a:r>
                      <a:endParaRPr lang="en-GB" sz="2400" dirty="0"/>
                    </a:p>
                  </a:txBody>
                  <a:tcPr/>
                </a:tc>
              </a:tr>
              <a:tr h="670560">
                <a:tc>
                  <a:txBody>
                    <a:bodyPr/>
                    <a:lstStyle/>
                    <a:p>
                      <a:r>
                        <a:rPr lang="en-GB" sz="2400" dirty="0" smtClean="0"/>
                        <a:t>Fish</a:t>
                      </a:r>
                      <a:endParaRPr lang="en-GB" sz="2400" dirty="0"/>
                    </a:p>
                  </a:txBody>
                  <a:tcPr/>
                </a:tc>
                <a:tc>
                  <a:txBody>
                    <a:bodyPr/>
                    <a:lstStyle/>
                    <a:p>
                      <a:r>
                        <a:rPr lang="en-GB" sz="2400" dirty="0" err="1" smtClean="0"/>
                        <a:t>Pesce</a:t>
                      </a:r>
                      <a:endParaRPr lang="en-GB" sz="2400" dirty="0"/>
                    </a:p>
                  </a:txBody>
                  <a:tcPr/>
                </a:tc>
              </a:tr>
            </a:tbl>
          </a:graphicData>
        </a:graphic>
      </p:graphicFrame>
    </p:spTree>
    <p:extLst>
      <p:ext uri="{BB962C8B-B14F-4D97-AF65-F5344CB8AC3E}">
        <p14:creationId xmlns:p14="http://schemas.microsoft.com/office/powerpoint/2010/main" val="1477293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Retrieving long term memories</a:t>
            </a:r>
          </a:p>
        </p:txBody>
      </p:sp>
      <p:sp>
        <p:nvSpPr>
          <p:cNvPr id="5" name="Rectangle 4"/>
          <p:cNvSpPr/>
          <p:nvPr/>
        </p:nvSpPr>
        <p:spPr>
          <a:xfrm>
            <a:off x="2057400" y="4854773"/>
            <a:ext cx="7010400" cy="307777"/>
          </a:xfrm>
          <a:prstGeom prst="rect">
            <a:avLst/>
          </a:prstGeom>
        </p:spPr>
        <p:txBody>
          <a:bodyPr wrap="square">
            <a:spAutoFit/>
          </a:bodyPr>
          <a:lstStyle/>
          <a:p>
            <a:pPr algn="r"/>
            <a:r>
              <a:rPr lang="en-GB" sz="1400" dirty="0">
                <a:hlinkClick r:id="rId3"/>
              </a:rPr>
              <a:t>https://sites.google.com/view/efratfurst/learning-in-the-brain</a:t>
            </a:r>
            <a:endParaRPr lang="en-GB" sz="1400" dirty="0"/>
          </a:p>
        </p:txBody>
      </p:sp>
      <p:pic>
        <p:nvPicPr>
          <p:cNvPr id="9218" name="Picture 2" descr="https://lh6.googleusercontent.com/QQMDIG7vMJNBLeCGd4VEP-YjF2ZLhqdiT6MZ5cxhgP__ltgA0XqmRM4LsX4S-JtyeErTyTxTiMZPCIqNDvzcv9AMYDNtXDub9-mifuSbKQxbbM8lMjM=w974"/>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6399" b="61122"/>
          <a:stretch/>
        </p:blipFill>
        <p:spPr bwMode="auto">
          <a:xfrm>
            <a:off x="1425000" y="2114550"/>
            <a:ext cx="6042600" cy="147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428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“Memory is the residue of thought”</a:t>
            </a:r>
          </a:p>
        </p:txBody>
      </p:sp>
      <p:sp>
        <p:nvSpPr>
          <p:cNvPr id="5" name="Subtitle 4"/>
          <p:cNvSpPr>
            <a:spLocks noGrp="1"/>
          </p:cNvSpPr>
          <p:nvPr>
            <p:ph type="subTitle" idx="1"/>
          </p:nvPr>
        </p:nvSpPr>
        <p:spPr/>
        <p:txBody>
          <a:bodyPr>
            <a:normAutofit/>
          </a:bodyPr>
          <a:lstStyle/>
          <a:p>
            <a:r>
              <a:rPr lang="en-GB" dirty="0"/>
              <a:t>Daniel T. Willingham</a:t>
            </a:r>
          </a:p>
          <a:p>
            <a:r>
              <a:rPr lang="en-GB" sz="2600" dirty="0"/>
              <a:t>Professor of Psychology</a:t>
            </a:r>
          </a:p>
          <a:p>
            <a:endParaRPr lang="en-GB" dirty="0"/>
          </a:p>
        </p:txBody>
      </p:sp>
      <p:sp>
        <p:nvSpPr>
          <p:cNvPr id="6" name="Rectangle 5"/>
          <p:cNvSpPr/>
          <p:nvPr/>
        </p:nvSpPr>
        <p:spPr>
          <a:xfrm>
            <a:off x="1143000" y="4781550"/>
            <a:ext cx="7924800" cy="307777"/>
          </a:xfrm>
          <a:prstGeom prst="rect">
            <a:avLst/>
          </a:prstGeom>
        </p:spPr>
        <p:txBody>
          <a:bodyPr wrap="square">
            <a:spAutoFit/>
          </a:bodyPr>
          <a:lstStyle/>
          <a:p>
            <a:pPr algn="r"/>
            <a:r>
              <a:rPr lang="en-GB" sz="1400" dirty="0"/>
              <a:t>Willingham, Daniel T. "What will improve a student’s memory." </a:t>
            </a:r>
            <a:r>
              <a:rPr lang="en-GB" sz="1400" i="1" dirty="0"/>
              <a:t>American Educator</a:t>
            </a:r>
            <a:r>
              <a:rPr lang="en-GB" sz="1400" dirty="0"/>
              <a:t> 32.4 (2008): 17-25.</a:t>
            </a:r>
          </a:p>
        </p:txBody>
      </p:sp>
    </p:spTree>
    <p:extLst>
      <p:ext uri="{BB962C8B-B14F-4D97-AF65-F5344CB8AC3E}">
        <p14:creationId xmlns:p14="http://schemas.microsoft.com/office/powerpoint/2010/main" val="1395825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Storing long term memories</a:t>
            </a:r>
          </a:p>
        </p:txBody>
      </p:sp>
      <p:pic>
        <p:nvPicPr>
          <p:cNvPr id="8196" name="Picture 4" descr="https://lh5.googleusercontent.com/qkwWlX66EYdEsBr_ZN6NBC77f9n4gX8I_027_Xt8-3-JGsJI7nc-eFBK_JwuFe8_6gSD6PAEXz4O476j0j9s9nQCbXSVwoyrTDvYqsMmbiQRLyhzYyw=w67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10403" y="1200150"/>
            <a:ext cx="4523193" cy="3394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057400" y="4854773"/>
            <a:ext cx="7010400" cy="307777"/>
          </a:xfrm>
          <a:prstGeom prst="rect">
            <a:avLst/>
          </a:prstGeom>
        </p:spPr>
        <p:txBody>
          <a:bodyPr wrap="square">
            <a:spAutoFit/>
          </a:bodyPr>
          <a:lstStyle/>
          <a:p>
            <a:pPr algn="r"/>
            <a:r>
              <a:rPr lang="en-GB" sz="1400" dirty="0">
                <a:hlinkClick r:id="rId4"/>
              </a:rPr>
              <a:t>https://sites.google.com/view/efratfurst/learning-in-the-brain</a:t>
            </a:r>
            <a:endParaRPr lang="en-GB" sz="1400" dirty="0"/>
          </a:p>
        </p:txBody>
      </p:sp>
    </p:spTree>
    <p:extLst>
      <p:ext uri="{BB962C8B-B14F-4D97-AF65-F5344CB8AC3E}">
        <p14:creationId xmlns:p14="http://schemas.microsoft.com/office/powerpoint/2010/main" val="3504159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Metacognitive Questions</a:t>
            </a:r>
            <a:endParaRPr lang="en-GB" dirty="0"/>
          </a:p>
        </p:txBody>
      </p:sp>
      <p:sp>
        <p:nvSpPr>
          <p:cNvPr id="3" name="Content Placeholder 2"/>
          <p:cNvSpPr>
            <a:spLocks noGrp="1"/>
          </p:cNvSpPr>
          <p:nvPr>
            <p:ph idx="1"/>
          </p:nvPr>
        </p:nvSpPr>
        <p:spPr/>
        <p:txBody>
          <a:bodyPr anchor="ctr">
            <a:normAutofit/>
          </a:bodyPr>
          <a:lstStyle/>
          <a:p>
            <a:pPr fontAlgn="base">
              <a:lnSpc>
                <a:spcPct val="150000"/>
              </a:lnSpc>
            </a:pPr>
            <a:r>
              <a:rPr lang="en-GB" dirty="0"/>
              <a:t>Why is this fact true?</a:t>
            </a:r>
          </a:p>
          <a:p>
            <a:pPr fontAlgn="base">
              <a:lnSpc>
                <a:spcPct val="150000"/>
              </a:lnSpc>
            </a:pPr>
            <a:r>
              <a:rPr lang="en-GB" dirty="0" smtClean="0"/>
              <a:t>In which situations can I imagine using this knowledge?</a:t>
            </a:r>
          </a:p>
          <a:p>
            <a:pPr fontAlgn="base">
              <a:lnSpc>
                <a:spcPct val="150000"/>
              </a:lnSpc>
            </a:pPr>
            <a:r>
              <a:rPr lang="en-GB" dirty="0" smtClean="0"/>
              <a:t>How </a:t>
            </a:r>
            <a:r>
              <a:rPr lang="en-GB" dirty="0"/>
              <a:t>is this similar to what I already know</a:t>
            </a:r>
            <a:r>
              <a:rPr lang="en-GB" dirty="0" smtClean="0"/>
              <a:t>?</a:t>
            </a:r>
            <a:endParaRPr lang="en-GB" dirty="0"/>
          </a:p>
        </p:txBody>
      </p:sp>
    </p:spTree>
    <p:extLst>
      <p:ext uri="{BB962C8B-B14F-4D97-AF65-F5344CB8AC3E}">
        <p14:creationId xmlns:p14="http://schemas.microsoft.com/office/powerpoint/2010/main" val="111763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Remembering</a:t>
            </a:r>
          </a:p>
        </p:txBody>
      </p:sp>
      <p:pic>
        <p:nvPicPr>
          <p:cNvPr id="3076" name="Picture 4" descr="https://upload.wikimedia.org/wikipedia/commons/9/94/Information_Processing_Model_-_Atkinson_%26_Shiffri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372"/>
          <a:stretch/>
        </p:blipFill>
        <p:spPr bwMode="auto">
          <a:xfrm>
            <a:off x="1524000" y="1136053"/>
            <a:ext cx="5943600" cy="36425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72200" y="4778573"/>
            <a:ext cx="2895600" cy="307777"/>
          </a:xfrm>
          <a:prstGeom prst="rect">
            <a:avLst/>
          </a:prstGeom>
        </p:spPr>
        <p:txBody>
          <a:bodyPr wrap="square">
            <a:spAutoFit/>
          </a:bodyPr>
          <a:lstStyle/>
          <a:p>
            <a:pPr algn="r"/>
            <a:r>
              <a:rPr lang="en-GB" sz="1400" i="1" dirty="0"/>
              <a:t>Image source: </a:t>
            </a:r>
            <a:r>
              <a:rPr lang="en-GB" sz="1400" i="1" dirty="0">
                <a:hlinkClick r:id="rId4"/>
              </a:rPr>
              <a:t>Dkahng</a:t>
            </a:r>
            <a:r>
              <a:rPr lang="en-GB" sz="1400" i="1" dirty="0"/>
              <a:t> / </a:t>
            </a:r>
            <a:r>
              <a:rPr lang="en-GB" sz="1400" i="1" dirty="0">
                <a:hlinkClick r:id="rId5"/>
              </a:rPr>
              <a:t>CC-BY-SA-4.0</a:t>
            </a:r>
            <a:endParaRPr lang="en-GB" sz="1400" dirty="0"/>
          </a:p>
        </p:txBody>
      </p:sp>
    </p:spTree>
    <p:extLst>
      <p:ext uri="{BB962C8B-B14F-4D97-AF65-F5344CB8AC3E}">
        <p14:creationId xmlns:p14="http://schemas.microsoft.com/office/powerpoint/2010/main" val="11741687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importance of context</a:t>
            </a:r>
          </a:p>
        </p:txBody>
      </p:sp>
      <p:sp>
        <p:nvSpPr>
          <p:cNvPr id="3" name="Content Placeholder 2"/>
          <p:cNvSpPr>
            <a:spLocks noGrp="1"/>
          </p:cNvSpPr>
          <p:nvPr>
            <p:ph idx="1"/>
          </p:nvPr>
        </p:nvSpPr>
        <p:spPr/>
        <p:txBody>
          <a:bodyPr>
            <a:normAutofit fontScale="62500" lnSpcReduction="20000"/>
          </a:bodyPr>
          <a:lstStyle/>
          <a:p>
            <a:pPr marL="0" indent="0">
              <a:buNone/>
            </a:pPr>
            <a:r>
              <a:rPr lang="en-GB" i="1" dirty="0"/>
              <a:t>“The procedure is actually quite simple. First you arrange things into different groups. Of course, one pile may be sufficient depending on how much there is to do. If you have to go somewhere else due to lack of facilities that is the next step, otherwise you are pretty well set. It is important not to overdo things. That is, it is better to do too few things at once than too many. In the short run this may not seem important but complications can easily arise. A mistake can be expensive as well. At first the whole procedure will seem complicated. Soon, however, it will become just another facet of life. It is difficult to foresee any end to the necessity for this task in the immediate future, but then one never can tell, After the procedure is completed one arranges the materials into different groups again. Then they can be put into their appropriate places. Eventually they will be used once more and the whole cycle will then have to be repeated. However, that is part of life”</a:t>
            </a:r>
            <a:endParaRPr lang="en-GB" dirty="0"/>
          </a:p>
        </p:txBody>
      </p:sp>
      <p:sp>
        <p:nvSpPr>
          <p:cNvPr id="4" name="Rectangle 3"/>
          <p:cNvSpPr/>
          <p:nvPr/>
        </p:nvSpPr>
        <p:spPr>
          <a:xfrm>
            <a:off x="76200" y="4620280"/>
            <a:ext cx="8991600" cy="523220"/>
          </a:xfrm>
          <a:prstGeom prst="rect">
            <a:avLst/>
          </a:prstGeom>
        </p:spPr>
        <p:txBody>
          <a:bodyPr wrap="square">
            <a:spAutoFit/>
          </a:bodyPr>
          <a:lstStyle/>
          <a:p>
            <a:pPr algn="r"/>
            <a:r>
              <a:rPr lang="en-GB" sz="1400" dirty="0" err="1"/>
              <a:t>Bransford</a:t>
            </a:r>
            <a:r>
              <a:rPr lang="en-GB" sz="1400" dirty="0"/>
              <a:t>, John D., and Marcia K. Johnson. "</a:t>
            </a:r>
            <a:r>
              <a:rPr lang="en-GB" sz="1400" dirty="0">
                <a:hlinkClick r:id="rId3"/>
              </a:rPr>
              <a:t>Contextual prerequisites for understanding: Some investigations of comprehension and recall</a:t>
            </a:r>
            <a:r>
              <a:rPr lang="en-GB" sz="1400" dirty="0"/>
              <a:t>." </a:t>
            </a:r>
            <a:r>
              <a:rPr lang="en-GB" sz="1400" i="1" dirty="0"/>
              <a:t>Journal of verbal learning and verbal </a:t>
            </a:r>
            <a:r>
              <a:rPr lang="en-GB" sz="1400" i="1" dirty="0" err="1"/>
              <a:t>behavior</a:t>
            </a:r>
            <a:r>
              <a:rPr lang="en-GB" sz="1400" dirty="0"/>
              <a:t> 11.6 (1972): 717-726.</a:t>
            </a:r>
          </a:p>
        </p:txBody>
      </p:sp>
    </p:spTree>
    <p:extLst>
      <p:ext uri="{BB962C8B-B14F-4D97-AF65-F5344CB8AC3E}">
        <p14:creationId xmlns:p14="http://schemas.microsoft.com/office/powerpoint/2010/main" val="858011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 Test</a:t>
            </a:r>
          </a:p>
        </p:txBody>
      </p:sp>
      <p:sp>
        <p:nvSpPr>
          <p:cNvPr id="3" name="Content Placeholder 2"/>
          <p:cNvSpPr>
            <a:spLocks noGrp="1"/>
          </p:cNvSpPr>
          <p:nvPr>
            <p:ph idx="1"/>
          </p:nvPr>
        </p:nvSpPr>
        <p:spPr/>
        <p:txBody>
          <a:bodyPr anchor="ctr">
            <a:normAutofit/>
          </a:bodyPr>
          <a:lstStyle/>
          <a:p>
            <a:pPr marL="0" indent="0" algn="ctr">
              <a:buNone/>
            </a:pPr>
            <a:r>
              <a:rPr lang="en-GB" sz="4000" dirty="0"/>
              <a:t>EFA TOW LAT EHI SHA TTE</a:t>
            </a:r>
          </a:p>
        </p:txBody>
      </p:sp>
    </p:spTree>
    <p:extLst>
      <p:ext uri="{BB962C8B-B14F-4D97-AF65-F5344CB8AC3E}">
        <p14:creationId xmlns:p14="http://schemas.microsoft.com/office/powerpoint/2010/main" val="4008905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638550"/>
            <a:ext cx="8534400" cy="590550"/>
          </a:xfrm>
        </p:spPr>
        <p:txBody>
          <a:bodyPr>
            <a:noAutofit/>
          </a:bodyPr>
          <a:lstStyle/>
          <a:p>
            <a:r>
              <a:rPr lang="en-GB" sz="2800" dirty="0"/>
              <a:t>Professor of Educational Assessment</a:t>
            </a:r>
          </a:p>
        </p:txBody>
      </p:sp>
      <p:sp>
        <p:nvSpPr>
          <p:cNvPr id="6" name="Rectangle 5"/>
          <p:cNvSpPr/>
          <p:nvPr/>
        </p:nvSpPr>
        <p:spPr>
          <a:xfrm>
            <a:off x="1143000" y="4781550"/>
            <a:ext cx="7924800" cy="307777"/>
          </a:xfrm>
          <a:prstGeom prst="rect">
            <a:avLst/>
          </a:prstGeom>
        </p:spPr>
        <p:txBody>
          <a:bodyPr wrap="square">
            <a:spAutoFit/>
          </a:bodyPr>
          <a:lstStyle/>
          <a:p>
            <a:pPr algn="r"/>
            <a:r>
              <a:rPr lang="en-GB" sz="1400" dirty="0">
                <a:hlinkClick r:id="rId3"/>
              </a:rPr>
              <a:t>https://twitter.com/dylanwiliam/status/824682504602943489</a:t>
            </a:r>
            <a:endParaRPr lang="en-GB" sz="1400" dirty="0"/>
          </a:p>
        </p:txBody>
      </p:sp>
      <p:pic>
        <p:nvPicPr>
          <p:cNvPr id="1026" name="Picture 2" descr="Image result for cognitive load">
            <a:extLst>
              <a:ext uri="{FF2B5EF4-FFF2-40B4-BE49-F238E27FC236}">
                <a16:creationId xmlns:a16="http://schemas.microsoft.com/office/drawing/2014/main" xmlns="" id="{B67D1A1F-5873-4A5D-BBEF-5A5CC227D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252" y="906516"/>
            <a:ext cx="6397496" cy="2408183"/>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830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Memory Test</a:t>
            </a:r>
            <a:br>
              <a:rPr lang="en-GB" dirty="0"/>
            </a:br>
            <a:r>
              <a:rPr lang="en-GB" sz="3600" dirty="0">
                <a:solidFill>
                  <a:schemeClr val="bg1">
                    <a:lumMod val="50000"/>
                  </a:schemeClr>
                </a:solidFill>
              </a:rPr>
              <a:t>The importance of structure</a:t>
            </a:r>
            <a:endParaRPr lang="en-GB" dirty="0">
              <a:solidFill>
                <a:schemeClr val="bg1">
                  <a:lumMod val="50000"/>
                </a:schemeClr>
              </a:solidFill>
            </a:endParaRPr>
          </a:p>
        </p:txBody>
      </p:sp>
      <p:sp>
        <p:nvSpPr>
          <p:cNvPr id="3" name="Content Placeholder 2"/>
          <p:cNvSpPr>
            <a:spLocks noGrp="1"/>
          </p:cNvSpPr>
          <p:nvPr>
            <p:ph idx="1"/>
          </p:nvPr>
        </p:nvSpPr>
        <p:spPr/>
        <p:txBody>
          <a:bodyPr anchor="ctr">
            <a:normAutofit/>
          </a:bodyPr>
          <a:lstStyle/>
          <a:p>
            <a:pPr marL="0" indent="0" algn="ctr">
              <a:buNone/>
            </a:pPr>
            <a:r>
              <a:rPr lang="en-GB" sz="4000" dirty="0"/>
              <a:t>EFA TOW LAT EHI SHA TTH</a:t>
            </a:r>
          </a:p>
          <a:p>
            <a:pPr marL="0" indent="0" algn="ctr">
              <a:buNone/>
            </a:pPr>
            <a:endParaRPr lang="en-GB" sz="4000" dirty="0"/>
          </a:p>
          <a:p>
            <a:pPr marL="0" indent="0" algn="ctr">
              <a:buNone/>
            </a:pPr>
            <a:r>
              <a:rPr lang="en-GB" sz="4000" dirty="0"/>
              <a:t>THE FAT OWL ATE HIS HAT</a:t>
            </a:r>
          </a:p>
        </p:txBody>
      </p:sp>
      <p:cxnSp>
        <p:nvCxnSpPr>
          <p:cNvPr id="23" name="Straight Connector 22"/>
          <p:cNvCxnSpPr/>
          <p:nvPr/>
        </p:nvCxnSpPr>
        <p:spPr>
          <a:xfrm>
            <a:off x="6781800" y="2495550"/>
            <a:ext cx="4572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1200" y="3409950"/>
            <a:ext cx="4572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cxnSpLocks/>
          </p:cNvCxnSpPr>
          <p:nvPr/>
        </p:nvCxnSpPr>
        <p:spPr>
          <a:xfrm flipH="1">
            <a:off x="2209800" y="2495550"/>
            <a:ext cx="4800600" cy="91440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774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importance of structure</a:t>
            </a:r>
          </a:p>
        </p:txBody>
      </p:sp>
      <p:sp>
        <p:nvSpPr>
          <p:cNvPr id="3" name="Content Placeholder 2"/>
          <p:cNvSpPr>
            <a:spLocks noGrp="1"/>
          </p:cNvSpPr>
          <p:nvPr>
            <p:ph idx="1"/>
          </p:nvPr>
        </p:nvSpPr>
        <p:spPr/>
        <p:txBody>
          <a:bodyPr anchor="ctr"/>
          <a:lstStyle/>
          <a:p>
            <a:pPr marL="0" indent="0" algn="ctr">
              <a:buNone/>
            </a:pPr>
            <a:r>
              <a:rPr lang="en-GB" dirty="0"/>
              <a:t>List the months of the year </a:t>
            </a:r>
          </a:p>
          <a:p>
            <a:pPr marL="0" indent="0" algn="ctr">
              <a:buNone/>
            </a:pPr>
            <a:r>
              <a:rPr lang="en-GB" dirty="0"/>
              <a:t>in alphabetical order</a:t>
            </a:r>
          </a:p>
        </p:txBody>
      </p:sp>
    </p:spTree>
    <p:extLst>
      <p:ext uri="{BB962C8B-B14F-4D97-AF65-F5344CB8AC3E}">
        <p14:creationId xmlns:p14="http://schemas.microsoft.com/office/powerpoint/2010/main" val="1120455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How do students learn?</a:t>
            </a:r>
          </a:p>
        </p:txBody>
      </p:sp>
      <p:sp>
        <p:nvSpPr>
          <p:cNvPr id="5" name="Subtitle 4"/>
          <p:cNvSpPr>
            <a:spLocks noGrp="1"/>
          </p:cNvSpPr>
          <p:nvPr>
            <p:ph type="subTitle" idx="1"/>
          </p:nvPr>
        </p:nvSpPr>
        <p:spPr/>
        <p:txBody>
          <a:bodyPr>
            <a:normAutofit fontScale="92500" lnSpcReduction="20000"/>
          </a:bodyPr>
          <a:lstStyle/>
          <a:p>
            <a:r>
              <a:rPr lang="en-GB" dirty="0"/>
              <a:t>Part </a:t>
            </a:r>
            <a:r>
              <a:rPr lang="en-GB" dirty="0" smtClean="0"/>
              <a:t>4</a:t>
            </a:r>
            <a:endParaRPr lang="en-GB" dirty="0"/>
          </a:p>
          <a:p>
            <a:r>
              <a:rPr lang="en-GB" dirty="0"/>
              <a:t>How does knowing facts </a:t>
            </a:r>
            <a:r>
              <a:rPr lang="en-GB" dirty="0" smtClean="0"/>
              <a:t>lead to understanding</a:t>
            </a:r>
            <a:r>
              <a:rPr lang="en-GB" dirty="0"/>
              <a:t>?</a:t>
            </a:r>
          </a:p>
        </p:txBody>
      </p:sp>
    </p:spTree>
    <p:extLst>
      <p:ext uri="{BB962C8B-B14F-4D97-AF65-F5344CB8AC3E}">
        <p14:creationId xmlns:p14="http://schemas.microsoft.com/office/powerpoint/2010/main" val="3771980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SOLO Taxonomy</a:t>
            </a:r>
          </a:p>
        </p:txBody>
      </p:sp>
      <p:pic>
        <p:nvPicPr>
          <p:cNvPr id="4098" name="Picture 2" descr="https://upload.wikimedia.org/wikipedia/commons/thumb/a/af/Structure_of_Observed_Learning_Outcomes_%28SOLO%29_Taxonomy.png/1280px-Structure_of_Observed_Learning_Outcomes_%28SOLO%29_Taxonomy.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37335" y="971550"/>
            <a:ext cx="5069330" cy="3394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800600" y="4778573"/>
            <a:ext cx="4267200" cy="307777"/>
          </a:xfrm>
          <a:prstGeom prst="rect">
            <a:avLst/>
          </a:prstGeom>
        </p:spPr>
        <p:txBody>
          <a:bodyPr wrap="square">
            <a:spAutoFit/>
          </a:bodyPr>
          <a:lstStyle/>
          <a:p>
            <a:pPr algn="r"/>
            <a:r>
              <a:rPr lang="en-GB" sz="1400" i="1" dirty="0"/>
              <a:t>Image source: </a:t>
            </a:r>
            <a:r>
              <a:rPr lang="en-GB" sz="1400" dirty="0">
                <a:hlinkClick r:id="rId3" tooltip="User:Dajbelshaw (page does not exist)"/>
              </a:rPr>
              <a:t>Doug </a:t>
            </a:r>
            <a:r>
              <a:rPr lang="en-GB" sz="1400" dirty="0" err="1">
                <a:hlinkClick r:id="rId3" tooltip="User:Dajbelshaw (page does not exist)"/>
              </a:rPr>
              <a:t>Belshaw</a:t>
            </a:r>
            <a:r>
              <a:rPr lang="en-GB" sz="1400" i="1" dirty="0"/>
              <a:t> / </a:t>
            </a:r>
            <a:r>
              <a:rPr lang="en-GB" sz="1400" i="1" dirty="0">
                <a:hlinkClick r:id="rId4"/>
              </a:rPr>
              <a:t>CC-0-1.0</a:t>
            </a:r>
            <a:endParaRPr lang="en-GB" sz="1400" dirty="0"/>
          </a:p>
        </p:txBody>
      </p:sp>
    </p:spTree>
    <p:extLst>
      <p:ext uri="{BB962C8B-B14F-4D97-AF65-F5344CB8AC3E}">
        <p14:creationId xmlns:p14="http://schemas.microsoft.com/office/powerpoint/2010/main" val="27635685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SOLO Taxonomy</a:t>
            </a:r>
          </a:p>
        </p:txBody>
      </p:sp>
      <p:pic>
        <p:nvPicPr>
          <p:cNvPr id="4098" name="Picture 2" descr="https://upload.wikimedia.org/wikipedia/commons/thumb/a/af/Structure_of_Observed_Learning_Outcomes_%28SOLO%29_Taxonomy.png/1280px-Structure_of_Observed_Learning_Outcomes_%28SOLO%29_Taxonomy.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37335" y="971550"/>
            <a:ext cx="5069330" cy="3394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4778573"/>
            <a:ext cx="8839200" cy="307777"/>
          </a:xfrm>
          <a:prstGeom prst="rect">
            <a:avLst/>
          </a:prstGeom>
        </p:spPr>
        <p:txBody>
          <a:bodyPr wrap="square">
            <a:spAutoFit/>
          </a:bodyPr>
          <a:lstStyle/>
          <a:p>
            <a:pPr algn="r"/>
            <a:r>
              <a:rPr lang="en-GB" sz="1400" i="1" dirty="0"/>
              <a:t>Image source: </a:t>
            </a:r>
            <a:r>
              <a:rPr lang="en-GB" sz="1400" dirty="0">
                <a:hlinkClick r:id="rId3"/>
              </a:rPr>
              <a:t>https://sites.google.com/view/efratfurst/learning-in-the-brain</a:t>
            </a:r>
            <a:r>
              <a:rPr lang="en-GB" sz="1400" dirty="0"/>
              <a:t> and</a:t>
            </a:r>
            <a:r>
              <a:rPr lang="en-GB" sz="1400" i="1" dirty="0"/>
              <a:t> </a:t>
            </a:r>
            <a:r>
              <a:rPr lang="en-GB" sz="1400" dirty="0">
                <a:hlinkClick r:id="rId4" tooltip="User:Dajbelshaw (page does not exist)"/>
              </a:rPr>
              <a:t>Doug </a:t>
            </a:r>
            <a:r>
              <a:rPr lang="en-GB" sz="1400" dirty="0" err="1">
                <a:hlinkClick r:id="rId4" tooltip="User:Dajbelshaw (page does not exist)"/>
              </a:rPr>
              <a:t>Belshaw</a:t>
            </a:r>
            <a:r>
              <a:rPr lang="en-GB" sz="1400" i="1" dirty="0"/>
              <a:t> / </a:t>
            </a:r>
            <a:r>
              <a:rPr lang="en-GB" sz="1400" i="1" dirty="0">
                <a:hlinkClick r:id="rId5"/>
              </a:rPr>
              <a:t>CC-0-1.0</a:t>
            </a:r>
            <a:endParaRPr lang="en-GB" sz="1400" dirty="0"/>
          </a:p>
        </p:txBody>
      </p:sp>
      <p:sp>
        <p:nvSpPr>
          <p:cNvPr id="3" name="Left Brace 2"/>
          <p:cNvSpPr/>
          <p:nvPr/>
        </p:nvSpPr>
        <p:spPr>
          <a:xfrm rot="5400000">
            <a:off x="4057650" y="1409700"/>
            <a:ext cx="266700" cy="1828800"/>
          </a:xfrm>
          <a:prstGeom prst="leftBrace">
            <a:avLst>
              <a:gd name="adj1" fmla="val 40000"/>
              <a:gd name="adj2" fmla="val 5083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p:cNvSpPr txBox="1"/>
          <p:nvPr/>
        </p:nvSpPr>
        <p:spPr>
          <a:xfrm>
            <a:off x="3609366" y="1808446"/>
            <a:ext cx="1163267" cy="338554"/>
          </a:xfrm>
          <a:prstGeom prst="rect">
            <a:avLst/>
          </a:prstGeom>
          <a:noFill/>
        </p:spPr>
        <p:txBody>
          <a:bodyPr wrap="none" rtlCol="0">
            <a:spAutoFit/>
          </a:bodyPr>
          <a:lstStyle/>
          <a:p>
            <a:pPr algn="ctr"/>
            <a:r>
              <a:rPr lang="en-GB" sz="1600" b="1" dirty="0">
                <a:solidFill>
                  <a:schemeClr val="tx1">
                    <a:lumMod val="65000"/>
                    <a:lumOff val="35000"/>
                  </a:schemeClr>
                </a:solidFill>
              </a:rPr>
              <a:t>Facts, Ideas</a:t>
            </a:r>
            <a:endParaRPr lang="en-GB" b="1" dirty="0">
              <a:solidFill>
                <a:schemeClr val="tx1">
                  <a:lumMod val="65000"/>
                  <a:lumOff val="35000"/>
                </a:schemeClr>
              </a:solidFill>
            </a:endParaRPr>
          </a:p>
        </p:txBody>
      </p:sp>
      <p:sp>
        <p:nvSpPr>
          <p:cNvPr id="7" name="Left Brace 6"/>
          <p:cNvSpPr/>
          <p:nvPr/>
        </p:nvSpPr>
        <p:spPr>
          <a:xfrm rot="5400000">
            <a:off x="5474970" y="1746250"/>
            <a:ext cx="266700" cy="914400"/>
          </a:xfrm>
          <a:prstGeom prst="leftBrace">
            <a:avLst>
              <a:gd name="adj1" fmla="val 40000"/>
              <a:gd name="adj2" fmla="val 5083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5048487" y="1742440"/>
            <a:ext cx="1017523" cy="338554"/>
          </a:xfrm>
          <a:prstGeom prst="rect">
            <a:avLst/>
          </a:prstGeom>
          <a:noFill/>
        </p:spPr>
        <p:txBody>
          <a:bodyPr wrap="none" rtlCol="0">
            <a:spAutoFit/>
          </a:bodyPr>
          <a:lstStyle/>
          <a:p>
            <a:r>
              <a:rPr lang="en-GB" sz="1600" b="1" dirty="0">
                <a:solidFill>
                  <a:schemeClr val="tx1">
                    <a:lumMod val="65000"/>
                    <a:lumOff val="35000"/>
                  </a:schemeClr>
                </a:solidFill>
              </a:rPr>
              <a:t>Schemata</a:t>
            </a:r>
            <a:endParaRPr lang="en-GB" b="1" dirty="0">
              <a:solidFill>
                <a:schemeClr val="tx1">
                  <a:lumMod val="65000"/>
                  <a:lumOff val="35000"/>
                </a:schemeClr>
              </a:solidFill>
            </a:endParaRPr>
          </a:p>
        </p:txBody>
      </p:sp>
      <p:sp>
        <p:nvSpPr>
          <p:cNvPr id="9" name="Left Brace 8"/>
          <p:cNvSpPr/>
          <p:nvPr/>
        </p:nvSpPr>
        <p:spPr>
          <a:xfrm rot="5400000">
            <a:off x="6419850" y="1004728"/>
            <a:ext cx="266700" cy="914400"/>
          </a:xfrm>
          <a:prstGeom prst="leftBrace">
            <a:avLst>
              <a:gd name="adj1" fmla="val 40000"/>
              <a:gd name="adj2" fmla="val 5083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5815209" y="971550"/>
            <a:ext cx="1475981" cy="338554"/>
          </a:xfrm>
          <a:prstGeom prst="rect">
            <a:avLst/>
          </a:prstGeom>
          <a:noFill/>
        </p:spPr>
        <p:txBody>
          <a:bodyPr wrap="none" rtlCol="0">
            <a:spAutoFit/>
          </a:bodyPr>
          <a:lstStyle/>
          <a:p>
            <a:r>
              <a:rPr lang="en-GB" sz="1600" b="1" dirty="0">
                <a:solidFill>
                  <a:schemeClr val="tx1">
                    <a:lumMod val="65000"/>
                    <a:lumOff val="35000"/>
                  </a:schemeClr>
                </a:solidFill>
              </a:rPr>
              <a:t>Mental Models</a:t>
            </a:r>
          </a:p>
        </p:txBody>
      </p:sp>
      <p:pic>
        <p:nvPicPr>
          <p:cNvPr id="11" name="Picture 2" descr="https://lh6.googleusercontent.com/QQMDIG7vMJNBLeCGd4VEP-YjF2ZLhqdiT6MZ5cxhgP__ltgA0XqmRM4LsX4S-JtyeErTyTxTiMZPCIqNDvzcv9AMYDNtXDub9-mifuSbKQxbbM8lMjM=w974">
            <a:extLst>
              <a:ext uri="{FF2B5EF4-FFF2-40B4-BE49-F238E27FC236}">
                <a16:creationId xmlns:a16="http://schemas.microsoft.com/office/drawing/2014/main" xmlns="" id="{D71026E8-74B5-4672-8008-A00617EC5E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810" t="6399" b="61122"/>
          <a:stretch/>
        </p:blipFill>
        <p:spPr bwMode="auto">
          <a:xfrm>
            <a:off x="3429000" y="3852804"/>
            <a:ext cx="3571784" cy="93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6776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How do students learn?</a:t>
            </a:r>
          </a:p>
        </p:txBody>
      </p:sp>
      <p:sp>
        <p:nvSpPr>
          <p:cNvPr id="5" name="Subtitle 4"/>
          <p:cNvSpPr>
            <a:spLocks noGrp="1"/>
          </p:cNvSpPr>
          <p:nvPr>
            <p:ph type="subTitle" idx="1"/>
          </p:nvPr>
        </p:nvSpPr>
        <p:spPr/>
        <p:txBody>
          <a:bodyPr>
            <a:normAutofit fontScale="92500" lnSpcReduction="20000"/>
          </a:bodyPr>
          <a:lstStyle/>
          <a:p>
            <a:r>
              <a:rPr lang="en-GB" dirty="0" smtClean="0"/>
              <a:t>Part 5</a:t>
            </a:r>
          </a:p>
          <a:p>
            <a:r>
              <a:rPr lang="en-GB" dirty="0" smtClean="0"/>
              <a:t>What determines our speed of learning?</a:t>
            </a:r>
            <a:endParaRPr lang="en-GB" dirty="0"/>
          </a:p>
        </p:txBody>
      </p:sp>
    </p:spTree>
    <p:extLst>
      <p:ext uri="{BB962C8B-B14F-4D97-AF65-F5344CB8AC3E}">
        <p14:creationId xmlns:p14="http://schemas.microsoft.com/office/powerpoint/2010/main" val="2038534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a:t>“Memory is the residue of thought”</a:t>
            </a:r>
          </a:p>
        </p:txBody>
      </p:sp>
      <p:sp>
        <p:nvSpPr>
          <p:cNvPr id="5" name="Subtitle 4"/>
          <p:cNvSpPr>
            <a:spLocks noGrp="1"/>
          </p:cNvSpPr>
          <p:nvPr>
            <p:ph type="subTitle" idx="1"/>
          </p:nvPr>
        </p:nvSpPr>
        <p:spPr/>
        <p:txBody>
          <a:bodyPr/>
          <a:lstStyle/>
          <a:p>
            <a:r>
              <a:rPr lang="en-GB" dirty="0"/>
              <a:t>Daniel T. Willingham</a:t>
            </a:r>
          </a:p>
          <a:p>
            <a:r>
              <a:rPr lang="en-GB" sz="2400" dirty="0"/>
              <a:t>Professor of Psychology</a:t>
            </a:r>
          </a:p>
        </p:txBody>
      </p:sp>
      <p:sp>
        <p:nvSpPr>
          <p:cNvPr id="6" name="Rectangle 5"/>
          <p:cNvSpPr/>
          <p:nvPr/>
        </p:nvSpPr>
        <p:spPr>
          <a:xfrm>
            <a:off x="1143000" y="4781550"/>
            <a:ext cx="7924800" cy="307777"/>
          </a:xfrm>
          <a:prstGeom prst="rect">
            <a:avLst/>
          </a:prstGeom>
        </p:spPr>
        <p:txBody>
          <a:bodyPr wrap="square">
            <a:spAutoFit/>
          </a:bodyPr>
          <a:lstStyle/>
          <a:p>
            <a:pPr algn="r"/>
            <a:r>
              <a:rPr lang="en-GB" sz="1400" dirty="0"/>
              <a:t>Willingham, Daniel T. "What will improve a student’s memory." </a:t>
            </a:r>
            <a:r>
              <a:rPr lang="en-GB" sz="1400" i="1" dirty="0"/>
              <a:t>American Educator</a:t>
            </a:r>
            <a:r>
              <a:rPr lang="en-GB" sz="1400" dirty="0"/>
              <a:t> 32.4 (2008): 17-25.</a:t>
            </a:r>
          </a:p>
        </p:txBody>
      </p:sp>
    </p:spTree>
    <p:extLst>
      <p:ext uri="{BB962C8B-B14F-4D97-AF65-F5344CB8AC3E}">
        <p14:creationId xmlns:p14="http://schemas.microsoft.com/office/powerpoint/2010/main" val="31493143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are “active learning”?</a:t>
            </a:r>
          </a:p>
        </p:txBody>
      </p:sp>
      <p:sp>
        <p:nvSpPr>
          <p:cNvPr id="3" name="Content Placeholder 2"/>
          <p:cNvSpPr>
            <a:spLocks noGrp="1"/>
          </p:cNvSpPr>
          <p:nvPr>
            <p:ph idx="1"/>
          </p:nvPr>
        </p:nvSpPr>
        <p:spPr/>
        <p:txBody>
          <a:bodyPr/>
          <a:lstStyle/>
          <a:p>
            <a:r>
              <a:rPr lang="en-GB" dirty="0"/>
              <a:t>Sitting in lecture</a:t>
            </a:r>
          </a:p>
          <a:p>
            <a:r>
              <a:rPr lang="en-GB" dirty="0"/>
              <a:t>Taking notes in a lecture</a:t>
            </a:r>
          </a:p>
          <a:p>
            <a:r>
              <a:rPr lang="en-GB" dirty="0"/>
              <a:t>Group work</a:t>
            </a:r>
          </a:p>
          <a:p>
            <a:r>
              <a:rPr lang="en-GB" dirty="0"/>
              <a:t>Solving question sheets</a:t>
            </a:r>
          </a:p>
          <a:p>
            <a:r>
              <a:rPr lang="en-GB" dirty="0"/>
              <a:t>Group discussion</a:t>
            </a:r>
          </a:p>
        </p:txBody>
      </p:sp>
    </p:spTree>
    <p:extLst>
      <p:ext uri="{BB962C8B-B14F-4D97-AF65-F5344CB8AC3E}">
        <p14:creationId xmlns:p14="http://schemas.microsoft.com/office/powerpoint/2010/main" val="1467932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speed</a:t>
            </a:r>
          </a:p>
        </p:txBody>
      </p:sp>
      <p:grpSp>
        <p:nvGrpSpPr>
          <p:cNvPr id="16" name="Group 15">
            <a:extLst>
              <a:ext uri="{FF2B5EF4-FFF2-40B4-BE49-F238E27FC236}">
                <a16:creationId xmlns:a16="http://schemas.microsoft.com/office/drawing/2014/main" xmlns="" id="{CE6915D0-1515-49FB-BC8B-5D1AB59611E3}"/>
              </a:ext>
            </a:extLst>
          </p:cNvPr>
          <p:cNvGrpSpPr/>
          <p:nvPr/>
        </p:nvGrpSpPr>
        <p:grpSpPr>
          <a:xfrm>
            <a:off x="1705281" y="2033774"/>
            <a:ext cx="5547368" cy="2125567"/>
            <a:chOff x="1705281" y="2033774"/>
            <a:chExt cx="5547368" cy="2125567"/>
          </a:xfrm>
        </p:grpSpPr>
        <p:sp>
          <p:nvSpPr>
            <p:cNvPr id="8" name="Rectangle 7">
              <a:extLst>
                <a:ext uri="{FF2B5EF4-FFF2-40B4-BE49-F238E27FC236}">
                  <a16:creationId xmlns:a16="http://schemas.microsoft.com/office/drawing/2014/main" xmlns="" id="{0816DEF2-B8F3-4725-942E-2E481CEEF91E}"/>
                </a:ext>
              </a:extLst>
            </p:cNvPr>
            <p:cNvSpPr/>
            <p:nvPr/>
          </p:nvSpPr>
          <p:spPr>
            <a:xfrm>
              <a:off x="2971800" y="2279362"/>
              <a:ext cx="389850" cy="584775"/>
            </a:xfrm>
            <a:prstGeom prst="rect">
              <a:avLst/>
            </a:prstGeom>
          </p:spPr>
          <p:txBody>
            <a:bodyPr wrap="none">
              <a:spAutoFit/>
            </a:bodyPr>
            <a:lstStyle/>
            <a:p>
              <a:r>
                <a:rPr lang="en-GB" sz="3200" dirty="0"/>
                <a:t>×</a:t>
              </a:r>
            </a:p>
          </p:txBody>
        </p:sp>
        <p:sp>
          <p:nvSpPr>
            <p:cNvPr id="9" name="Rectangle 8">
              <a:extLst>
                <a:ext uri="{FF2B5EF4-FFF2-40B4-BE49-F238E27FC236}">
                  <a16:creationId xmlns:a16="http://schemas.microsoft.com/office/drawing/2014/main" xmlns="" id="{CDB1E46F-C6D7-4F4F-BC96-EE5A37FBE451}"/>
                </a:ext>
              </a:extLst>
            </p:cNvPr>
            <p:cNvSpPr/>
            <p:nvPr/>
          </p:nvSpPr>
          <p:spPr>
            <a:xfrm>
              <a:off x="5028939" y="2269277"/>
              <a:ext cx="389850" cy="584775"/>
            </a:xfrm>
            <a:prstGeom prst="rect">
              <a:avLst/>
            </a:prstGeom>
          </p:spPr>
          <p:txBody>
            <a:bodyPr wrap="none">
              <a:spAutoFit/>
            </a:bodyPr>
            <a:lstStyle/>
            <a:p>
              <a:r>
                <a:rPr lang="en-GB" sz="3200" dirty="0"/>
                <a:t>×</a:t>
              </a:r>
            </a:p>
          </p:txBody>
        </p:sp>
        <p:grpSp>
          <p:nvGrpSpPr>
            <p:cNvPr id="13" name="Group 12">
              <a:extLst>
                <a:ext uri="{FF2B5EF4-FFF2-40B4-BE49-F238E27FC236}">
                  <a16:creationId xmlns:a16="http://schemas.microsoft.com/office/drawing/2014/main" xmlns="" id="{33DF6C19-E1A7-47CE-B172-7445FC92005D}"/>
                </a:ext>
              </a:extLst>
            </p:cNvPr>
            <p:cNvGrpSpPr/>
            <p:nvPr/>
          </p:nvGrpSpPr>
          <p:grpSpPr>
            <a:xfrm>
              <a:off x="1705281" y="2056856"/>
              <a:ext cx="949298" cy="1619258"/>
              <a:chOff x="2410924" y="2104464"/>
              <a:chExt cx="949298" cy="1619258"/>
            </a:xfrm>
          </p:grpSpPr>
          <p:pic>
            <p:nvPicPr>
              <p:cNvPr id="7" name="Graphic 6" descr="Watch">
                <a:extLst>
                  <a:ext uri="{FF2B5EF4-FFF2-40B4-BE49-F238E27FC236}">
                    <a16:creationId xmlns:a16="http://schemas.microsoft.com/office/drawing/2014/main" xmlns="" id="{BF86A195-F416-4D89-B51A-A65FD011F6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28373" y="2104464"/>
                <a:ext cx="914400" cy="914400"/>
              </a:xfrm>
              <a:prstGeom prst="rect">
                <a:avLst/>
              </a:prstGeom>
            </p:spPr>
          </p:pic>
          <p:sp>
            <p:nvSpPr>
              <p:cNvPr id="10" name="Rectangle 9">
                <a:extLst>
                  <a:ext uri="{FF2B5EF4-FFF2-40B4-BE49-F238E27FC236}">
                    <a16:creationId xmlns:a16="http://schemas.microsoft.com/office/drawing/2014/main" xmlns="" id="{7B53E061-8F26-4F12-954D-5BEDE5ADAA8F}"/>
                  </a:ext>
                </a:extLst>
              </p:cNvPr>
              <p:cNvSpPr/>
              <p:nvPr/>
            </p:nvSpPr>
            <p:spPr>
              <a:xfrm>
                <a:off x="2410924" y="3138947"/>
                <a:ext cx="949298" cy="584775"/>
              </a:xfrm>
              <a:prstGeom prst="rect">
                <a:avLst/>
              </a:prstGeom>
            </p:spPr>
            <p:txBody>
              <a:bodyPr wrap="none">
                <a:spAutoFit/>
              </a:bodyPr>
              <a:lstStyle/>
              <a:p>
                <a:pPr algn="ctr"/>
                <a:r>
                  <a:rPr lang="en-GB" sz="3200" dirty="0"/>
                  <a:t>time</a:t>
                </a:r>
              </a:p>
            </p:txBody>
          </p:sp>
        </p:grpSp>
        <p:grpSp>
          <p:nvGrpSpPr>
            <p:cNvPr id="14" name="Group 13">
              <a:extLst>
                <a:ext uri="{FF2B5EF4-FFF2-40B4-BE49-F238E27FC236}">
                  <a16:creationId xmlns:a16="http://schemas.microsoft.com/office/drawing/2014/main" xmlns="" id="{4FF136AC-4A6B-400A-8B5E-3C9E858F3F52}"/>
                </a:ext>
              </a:extLst>
            </p:cNvPr>
            <p:cNvGrpSpPr/>
            <p:nvPr/>
          </p:nvGrpSpPr>
          <p:grpSpPr>
            <a:xfrm>
              <a:off x="3618174" y="2033774"/>
              <a:ext cx="1067343" cy="1642340"/>
              <a:chOff x="3733257" y="2043858"/>
              <a:chExt cx="1067343" cy="1642340"/>
            </a:xfrm>
          </p:grpSpPr>
          <p:pic>
            <p:nvPicPr>
              <p:cNvPr id="4"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D2F0639E-5C92-4418-94C2-4763CC6F2B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577" t="7060" r="34838" b="61834"/>
              <a:stretch/>
            </p:blipFill>
            <p:spPr bwMode="auto">
              <a:xfrm>
                <a:off x="3733800" y="2043858"/>
                <a:ext cx="1066800" cy="10557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2301C7DB-DC92-4885-9345-D8142979AD25}"/>
                  </a:ext>
                </a:extLst>
              </p:cNvPr>
              <p:cNvSpPr/>
              <p:nvPr/>
            </p:nvSpPr>
            <p:spPr>
              <a:xfrm>
                <a:off x="3733257" y="3101423"/>
                <a:ext cx="1067343" cy="584775"/>
              </a:xfrm>
              <a:prstGeom prst="rect">
                <a:avLst/>
              </a:prstGeom>
            </p:spPr>
            <p:txBody>
              <a:bodyPr wrap="none">
                <a:spAutoFit/>
              </a:bodyPr>
              <a:lstStyle/>
              <a:p>
                <a:pPr algn="ctr"/>
                <a:r>
                  <a:rPr lang="en-GB" sz="3200" dirty="0"/>
                  <a:t>focus</a:t>
                </a:r>
              </a:p>
            </p:txBody>
          </p:sp>
        </p:grpSp>
        <p:grpSp>
          <p:nvGrpSpPr>
            <p:cNvPr id="15" name="Group 14">
              <a:extLst>
                <a:ext uri="{FF2B5EF4-FFF2-40B4-BE49-F238E27FC236}">
                  <a16:creationId xmlns:a16="http://schemas.microsoft.com/office/drawing/2014/main" xmlns="" id="{26877C5C-B654-404C-B1C2-DCFBABA24112}"/>
                </a:ext>
              </a:extLst>
            </p:cNvPr>
            <p:cNvGrpSpPr/>
            <p:nvPr/>
          </p:nvGrpSpPr>
          <p:grpSpPr>
            <a:xfrm>
              <a:off x="5248767" y="2056856"/>
              <a:ext cx="2003882" cy="2102485"/>
              <a:chOff x="4590295" y="2064027"/>
              <a:chExt cx="2003882" cy="2102485"/>
            </a:xfrm>
          </p:grpSpPr>
          <p:pic>
            <p:nvPicPr>
              <p:cNvPr id="5"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EF382947-88EE-41EE-9A0A-499407E9C4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300" t="63560" r="35568" b="5334"/>
              <a:stretch/>
            </p:blipFill>
            <p:spPr bwMode="auto">
              <a:xfrm>
                <a:off x="5103739" y="2064027"/>
                <a:ext cx="981969" cy="10356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16A113A0-5779-4BB4-A0A0-07CFA59E6753}"/>
                  </a:ext>
                </a:extLst>
              </p:cNvPr>
              <p:cNvSpPr/>
              <p:nvPr/>
            </p:nvSpPr>
            <p:spPr>
              <a:xfrm>
                <a:off x="4590295" y="3089294"/>
                <a:ext cx="2003882" cy="1077218"/>
              </a:xfrm>
              <a:prstGeom prst="rect">
                <a:avLst/>
              </a:prstGeom>
            </p:spPr>
            <p:txBody>
              <a:bodyPr wrap="none">
                <a:spAutoFit/>
              </a:bodyPr>
              <a:lstStyle/>
              <a:p>
                <a:pPr algn="ctr"/>
                <a:r>
                  <a:rPr lang="en-GB" sz="3200" dirty="0"/>
                  <a:t>prior </a:t>
                </a:r>
              </a:p>
              <a:p>
                <a:pPr algn="ctr"/>
                <a:r>
                  <a:rPr lang="en-GB" sz="3200" dirty="0"/>
                  <a:t>knowledge</a:t>
                </a:r>
              </a:p>
            </p:txBody>
          </p:sp>
        </p:grpSp>
      </p:grpSp>
    </p:spTree>
    <p:extLst>
      <p:ext uri="{BB962C8B-B14F-4D97-AF65-F5344CB8AC3E}">
        <p14:creationId xmlns:p14="http://schemas.microsoft.com/office/powerpoint/2010/main" val="4159885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speed</a:t>
            </a:r>
          </a:p>
        </p:txBody>
      </p:sp>
      <p:grpSp>
        <p:nvGrpSpPr>
          <p:cNvPr id="16" name="Group 15">
            <a:extLst>
              <a:ext uri="{FF2B5EF4-FFF2-40B4-BE49-F238E27FC236}">
                <a16:creationId xmlns:a16="http://schemas.microsoft.com/office/drawing/2014/main" xmlns="" id="{CE6915D0-1515-49FB-BC8B-5D1AB59611E3}"/>
              </a:ext>
            </a:extLst>
          </p:cNvPr>
          <p:cNvGrpSpPr/>
          <p:nvPr/>
        </p:nvGrpSpPr>
        <p:grpSpPr>
          <a:xfrm>
            <a:off x="1705281" y="2033774"/>
            <a:ext cx="5547368" cy="2125567"/>
            <a:chOff x="1705281" y="2033774"/>
            <a:chExt cx="5547368" cy="2125567"/>
          </a:xfrm>
        </p:grpSpPr>
        <p:sp>
          <p:nvSpPr>
            <p:cNvPr id="8" name="Rectangle 7">
              <a:extLst>
                <a:ext uri="{FF2B5EF4-FFF2-40B4-BE49-F238E27FC236}">
                  <a16:creationId xmlns:a16="http://schemas.microsoft.com/office/drawing/2014/main" xmlns="" id="{0816DEF2-B8F3-4725-942E-2E481CEEF91E}"/>
                </a:ext>
              </a:extLst>
            </p:cNvPr>
            <p:cNvSpPr/>
            <p:nvPr/>
          </p:nvSpPr>
          <p:spPr>
            <a:xfrm>
              <a:off x="2971800" y="2279362"/>
              <a:ext cx="389850" cy="584775"/>
            </a:xfrm>
            <a:prstGeom prst="rect">
              <a:avLst/>
            </a:prstGeom>
          </p:spPr>
          <p:txBody>
            <a:bodyPr wrap="none">
              <a:spAutoFit/>
            </a:bodyPr>
            <a:lstStyle/>
            <a:p>
              <a:r>
                <a:rPr lang="en-GB" sz="3200" dirty="0"/>
                <a:t>×</a:t>
              </a:r>
            </a:p>
          </p:txBody>
        </p:sp>
        <p:sp>
          <p:nvSpPr>
            <p:cNvPr id="9" name="Rectangle 8">
              <a:extLst>
                <a:ext uri="{FF2B5EF4-FFF2-40B4-BE49-F238E27FC236}">
                  <a16:creationId xmlns:a16="http://schemas.microsoft.com/office/drawing/2014/main" xmlns="" id="{CDB1E46F-C6D7-4F4F-BC96-EE5A37FBE451}"/>
                </a:ext>
              </a:extLst>
            </p:cNvPr>
            <p:cNvSpPr/>
            <p:nvPr/>
          </p:nvSpPr>
          <p:spPr>
            <a:xfrm>
              <a:off x="5028939" y="2269277"/>
              <a:ext cx="389850" cy="584775"/>
            </a:xfrm>
            <a:prstGeom prst="rect">
              <a:avLst/>
            </a:prstGeom>
          </p:spPr>
          <p:txBody>
            <a:bodyPr wrap="none">
              <a:spAutoFit/>
            </a:bodyPr>
            <a:lstStyle/>
            <a:p>
              <a:r>
                <a:rPr lang="en-GB" sz="3200" dirty="0"/>
                <a:t>×</a:t>
              </a:r>
            </a:p>
          </p:txBody>
        </p:sp>
        <p:grpSp>
          <p:nvGrpSpPr>
            <p:cNvPr id="13" name="Group 12">
              <a:extLst>
                <a:ext uri="{FF2B5EF4-FFF2-40B4-BE49-F238E27FC236}">
                  <a16:creationId xmlns:a16="http://schemas.microsoft.com/office/drawing/2014/main" xmlns="" id="{33DF6C19-E1A7-47CE-B172-7445FC92005D}"/>
                </a:ext>
              </a:extLst>
            </p:cNvPr>
            <p:cNvGrpSpPr/>
            <p:nvPr/>
          </p:nvGrpSpPr>
          <p:grpSpPr>
            <a:xfrm>
              <a:off x="1705281" y="2056856"/>
              <a:ext cx="949298" cy="1619258"/>
              <a:chOff x="2410924" y="2104464"/>
              <a:chExt cx="949298" cy="1619258"/>
            </a:xfrm>
          </p:grpSpPr>
          <p:pic>
            <p:nvPicPr>
              <p:cNvPr id="7" name="Graphic 6" descr="Watch">
                <a:extLst>
                  <a:ext uri="{FF2B5EF4-FFF2-40B4-BE49-F238E27FC236}">
                    <a16:creationId xmlns:a16="http://schemas.microsoft.com/office/drawing/2014/main" xmlns="" id="{BF86A195-F416-4D89-B51A-A65FD011F6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28373" y="2104464"/>
                <a:ext cx="914400" cy="914400"/>
              </a:xfrm>
              <a:prstGeom prst="rect">
                <a:avLst/>
              </a:prstGeom>
            </p:spPr>
          </p:pic>
          <p:sp>
            <p:nvSpPr>
              <p:cNvPr id="10" name="Rectangle 9">
                <a:extLst>
                  <a:ext uri="{FF2B5EF4-FFF2-40B4-BE49-F238E27FC236}">
                    <a16:creationId xmlns:a16="http://schemas.microsoft.com/office/drawing/2014/main" xmlns="" id="{7B53E061-8F26-4F12-954D-5BEDE5ADAA8F}"/>
                  </a:ext>
                </a:extLst>
              </p:cNvPr>
              <p:cNvSpPr/>
              <p:nvPr/>
            </p:nvSpPr>
            <p:spPr>
              <a:xfrm>
                <a:off x="2410924" y="3138947"/>
                <a:ext cx="949298" cy="584775"/>
              </a:xfrm>
              <a:prstGeom prst="rect">
                <a:avLst/>
              </a:prstGeom>
            </p:spPr>
            <p:txBody>
              <a:bodyPr wrap="none">
                <a:spAutoFit/>
              </a:bodyPr>
              <a:lstStyle/>
              <a:p>
                <a:pPr algn="ctr"/>
                <a:r>
                  <a:rPr lang="en-GB" sz="3200" dirty="0"/>
                  <a:t>time</a:t>
                </a:r>
              </a:p>
            </p:txBody>
          </p:sp>
        </p:grpSp>
        <p:grpSp>
          <p:nvGrpSpPr>
            <p:cNvPr id="14" name="Group 13">
              <a:extLst>
                <a:ext uri="{FF2B5EF4-FFF2-40B4-BE49-F238E27FC236}">
                  <a16:creationId xmlns:a16="http://schemas.microsoft.com/office/drawing/2014/main" xmlns="" id="{4FF136AC-4A6B-400A-8B5E-3C9E858F3F52}"/>
                </a:ext>
              </a:extLst>
            </p:cNvPr>
            <p:cNvGrpSpPr/>
            <p:nvPr/>
          </p:nvGrpSpPr>
          <p:grpSpPr>
            <a:xfrm>
              <a:off x="3618174" y="2033774"/>
              <a:ext cx="1067343" cy="1642340"/>
              <a:chOff x="3733257" y="2043858"/>
              <a:chExt cx="1067343" cy="1642340"/>
            </a:xfrm>
          </p:grpSpPr>
          <p:pic>
            <p:nvPicPr>
              <p:cNvPr id="4"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D2F0639E-5C92-4418-94C2-4763CC6F2B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577" t="7060" r="34838" b="61834"/>
              <a:stretch/>
            </p:blipFill>
            <p:spPr bwMode="auto">
              <a:xfrm>
                <a:off x="3733800" y="2043858"/>
                <a:ext cx="1066800" cy="10557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2301C7DB-DC92-4885-9345-D8142979AD25}"/>
                  </a:ext>
                </a:extLst>
              </p:cNvPr>
              <p:cNvSpPr/>
              <p:nvPr/>
            </p:nvSpPr>
            <p:spPr>
              <a:xfrm>
                <a:off x="3733257" y="3101423"/>
                <a:ext cx="1067343" cy="584775"/>
              </a:xfrm>
              <a:prstGeom prst="rect">
                <a:avLst/>
              </a:prstGeom>
            </p:spPr>
            <p:txBody>
              <a:bodyPr wrap="none">
                <a:spAutoFit/>
              </a:bodyPr>
              <a:lstStyle/>
              <a:p>
                <a:pPr algn="ctr"/>
                <a:r>
                  <a:rPr lang="en-GB" sz="3200" dirty="0"/>
                  <a:t>focus</a:t>
                </a:r>
              </a:p>
            </p:txBody>
          </p:sp>
        </p:grpSp>
        <p:grpSp>
          <p:nvGrpSpPr>
            <p:cNvPr id="15" name="Group 14">
              <a:extLst>
                <a:ext uri="{FF2B5EF4-FFF2-40B4-BE49-F238E27FC236}">
                  <a16:creationId xmlns:a16="http://schemas.microsoft.com/office/drawing/2014/main" xmlns="" id="{26877C5C-B654-404C-B1C2-DCFBABA24112}"/>
                </a:ext>
              </a:extLst>
            </p:cNvPr>
            <p:cNvGrpSpPr/>
            <p:nvPr/>
          </p:nvGrpSpPr>
          <p:grpSpPr>
            <a:xfrm>
              <a:off x="5248767" y="2056856"/>
              <a:ext cx="2003882" cy="2102485"/>
              <a:chOff x="4590295" y="2064027"/>
              <a:chExt cx="2003882" cy="2102485"/>
            </a:xfrm>
          </p:grpSpPr>
          <p:pic>
            <p:nvPicPr>
              <p:cNvPr id="5"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EF382947-88EE-41EE-9A0A-499407E9C4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300" t="63560" r="35568" b="5334"/>
              <a:stretch/>
            </p:blipFill>
            <p:spPr bwMode="auto">
              <a:xfrm>
                <a:off x="5103739" y="2064027"/>
                <a:ext cx="981969" cy="10356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16A113A0-5779-4BB4-A0A0-07CFA59E6753}"/>
                  </a:ext>
                </a:extLst>
              </p:cNvPr>
              <p:cNvSpPr/>
              <p:nvPr/>
            </p:nvSpPr>
            <p:spPr>
              <a:xfrm>
                <a:off x="4590295" y="3089294"/>
                <a:ext cx="2003882" cy="1077218"/>
              </a:xfrm>
              <a:prstGeom prst="rect">
                <a:avLst/>
              </a:prstGeom>
            </p:spPr>
            <p:txBody>
              <a:bodyPr wrap="none">
                <a:spAutoFit/>
              </a:bodyPr>
              <a:lstStyle/>
              <a:p>
                <a:pPr algn="ctr"/>
                <a:r>
                  <a:rPr lang="en-GB" sz="3200" dirty="0"/>
                  <a:t>prior </a:t>
                </a:r>
              </a:p>
              <a:p>
                <a:pPr algn="ctr"/>
                <a:r>
                  <a:rPr lang="en-GB" sz="3200" dirty="0"/>
                  <a:t>knowledge</a:t>
                </a:r>
              </a:p>
            </p:txBody>
          </p:sp>
        </p:grpSp>
      </p:grpSp>
      <p:sp>
        <p:nvSpPr>
          <p:cNvPr id="17" name="Left Brace 16">
            <a:extLst>
              <a:ext uri="{FF2B5EF4-FFF2-40B4-BE49-F238E27FC236}">
                <a16:creationId xmlns:a16="http://schemas.microsoft.com/office/drawing/2014/main" xmlns="" id="{84B921B5-85BE-4C15-A709-C30F84B92BBB}"/>
              </a:ext>
            </a:extLst>
          </p:cNvPr>
          <p:cNvSpPr/>
          <p:nvPr/>
        </p:nvSpPr>
        <p:spPr>
          <a:xfrm rot="16200000">
            <a:off x="5182650" y="2537714"/>
            <a:ext cx="389894" cy="3518847"/>
          </a:xfrm>
          <a:prstGeom prst="leftBrace">
            <a:avLst>
              <a:gd name="adj1" fmla="val 110769"/>
              <a:gd name="adj2" fmla="val 5000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a:p>
        </p:txBody>
      </p:sp>
      <p:sp>
        <p:nvSpPr>
          <p:cNvPr id="18" name="Left Brace 17">
            <a:extLst>
              <a:ext uri="{FF2B5EF4-FFF2-40B4-BE49-F238E27FC236}">
                <a16:creationId xmlns:a16="http://schemas.microsoft.com/office/drawing/2014/main" xmlns="" id="{4E277851-70C9-440F-A66A-DD69021A4345}"/>
              </a:ext>
            </a:extLst>
          </p:cNvPr>
          <p:cNvSpPr/>
          <p:nvPr/>
        </p:nvSpPr>
        <p:spPr>
          <a:xfrm rot="5400000">
            <a:off x="3023628" y="404813"/>
            <a:ext cx="389894" cy="2933884"/>
          </a:xfrm>
          <a:prstGeom prst="leftBrace">
            <a:avLst>
              <a:gd name="adj1" fmla="val 110769"/>
              <a:gd name="adj2" fmla="val 5000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a:p>
        </p:txBody>
      </p:sp>
      <p:sp>
        <p:nvSpPr>
          <p:cNvPr id="3" name="TextBox 2">
            <a:extLst>
              <a:ext uri="{FF2B5EF4-FFF2-40B4-BE49-F238E27FC236}">
                <a16:creationId xmlns:a16="http://schemas.microsoft.com/office/drawing/2014/main" xmlns="" id="{BB4AD4A5-8423-473B-84AD-9393B827ECEE}"/>
              </a:ext>
            </a:extLst>
          </p:cNvPr>
          <p:cNvSpPr txBox="1"/>
          <p:nvPr/>
        </p:nvSpPr>
        <p:spPr>
          <a:xfrm>
            <a:off x="5095308" y="4501575"/>
            <a:ext cx="564578" cy="584775"/>
          </a:xfrm>
          <a:prstGeom prst="rect">
            <a:avLst/>
          </a:prstGeom>
          <a:noFill/>
        </p:spPr>
        <p:txBody>
          <a:bodyPr wrap="none" rtlCol="0">
            <a:spAutoFit/>
          </a:bodyPr>
          <a:lstStyle/>
          <a:p>
            <a:r>
              <a:rPr lang="en-GB" sz="3200" dirty="0">
                <a:solidFill>
                  <a:schemeClr val="tx1">
                    <a:lumMod val="75000"/>
                    <a:lumOff val="25000"/>
                  </a:schemeClr>
                </a:solidFill>
              </a:rPr>
              <a:t>IQ</a:t>
            </a:r>
          </a:p>
        </p:txBody>
      </p:sp>
      <p:sp>
        <p:nvSpPr>
          <p:cNvPr id="6" name="Rectangle 5">
            <a:extLst>
              <a:ext uri="{FF2B5EF4-FFF2-40B4-BE49-F238E27FC236}">
                <a16:creationId xmlns:a16="http://schemas.microsoft.com/office/drawing/2014/main" xmlns="" id="{68D3D89C-6E8D-4AA2-A94B-C28DBAD76970}"/>
              </a:ext>
            </a:extLst>
          </p:cNvPr>
          <p:cNvSpPr/>
          <p:nvPr/>
        </p:nvSpPr>
        <p:spPr>
          <a:xfrm>
            <a:off x="1619803" y="1147181"/>
            <a:ext cx="3197543" cy="584775"/>
          </a:xfrm>
          <a:prstGeom prst="rect">
            <a:avLst/>
          </a:prstGeom>
        </p:spPr>
        <p:txBody>
          <a:bodyPr wrap="none">
            <a:spAutoFit/>
          </a:bodyPr>
          <a:lstStyle/>
          <a:p>
            <a:pPr algn="ctr"/>
            <a:r>
              <a:rPr lang="en-GB" sz="3200" dirty="0">
                <a:solidFill>
                  <a:schemeClr val="tx1">
                    <a:lumMod val="75000"/>
                    <a:lumOff val="25000"/>
                  </a:schemeClr>
                </a:solidFill>
              </a:rPr>
              <a:t>conscientiousness</a:t>
            </a:r>
          </a:p>
        </p:txBody>
      </p:sp>
    </p:spTree>
    <p:extLst>
      <p:ext uri="{BB962C8B-B14F-4D97-AF65-F5344CB8AC3E}">
        <p14:creationId xmlns:p14="http://schemas.microsoft.com/office/powerpoint/2010/main" val="2196387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95351"/>
            <a:ext cx="7772400" cy="1804988"/>
          </a:xfrm>
        </p:spPr>
        <p:txBody>
          <a:bodyPr>
            <a:normAutofit fontScale="90000"/>
          </a:bodyPr>
          <a:lstStyle/>
          <a:p>
            <a:r>
              <a:rPr lang="en-GB" dirty="0"/>
              <a:t>“The most important single factor influencing learning is what the learner already knows”</a:t>
            </a:r>
          </a:p>
        </p:txBody>
      </p:sp>
      <p:sp>
        <p:nvSpPr>
          <p:cNvPr id="5" name="Subtitle 4"/>
          <p:cNvSpPr>
            <a:spLocks noGrp="1"/>
          </p:cNvSpPr>
          <p:nvPr>
            <p:ph type="subTitle" idx="1"/>
          </p:nvPr>
        </p:nvSpPr>
        <p:spPr/>
        <p:txBody>
          <a:bodyPr/>
          <a:lstStyle/>
          <a:p>
            <a:r>
              <a:rPr lang="en-GB" dirty="0"/>
              <a:t>John Hattie and Gregory Yates</a:t>
            </a:r>
          </a:p>
        </p:txBody>
      </p:sp>
      <p:sp>
        <p:nvSpPr>
          <p:cNvPr id="6" name="Rectangle 5"/>
          <p:cNvSpPr/>
          <p:nvPr/>
        </p:nvSpPr>
        <p:spPr>
          <a:xfrm>
            <a:off x="1143000" y="4781550"/>
            <a:ext cx="7924800" cy="307777"/>
          </a:xfrm>
          <a:prstGeom prst="rect">
            <a:avLst/>
          </a:prstGeom>
        </p:spPr>
        <p:txBody>
          <a:bodyPr wrap="square">
            <a:spAutoFit/>
          </a:bodyPr>
          <a:lstStyle/>
          <a:p>
            <a:pPr algn="r"/>
            <a:r>
              <a:rPr lang="en-GB" sz="1400" dirty="0"/>
              <a:t>Hattie, John, and Gregory CR Yates. </a:t>
            </a:r>
            <a:r>
              <a:rPr lang="en-GB" sz="1400" i="1" dirty="0"/>
              <a:t>Visible learning and the science of how we learn</a:t>
            </a:r>
            <a:r>
              <a:rPr lang="en-GB" sz="1400" dirty="0"/>
              <a:t>. Routledge, 2013.</a:t>
            </a:r>
          </a:p>
        </p:txBody>
      </p:sp>
    </p:spTree>
    <p:extLst>
      <p:ext uri="{BB962C8B-B14F-4D97-AF65-F5344CB8AC3E}">
        <p14:creationId xmlns:p14="http://schemas.microsoft.com/office/powerpoint/2010/main" val="34017332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speed</a:t>
            </a:r>
          </a:p>
        </p:txBody>
      </p:sp>
      <p:grpSp>
        <p:nvGrpSpPr>
          <p:cNvPr id="16" name="Group 15">
            <a:extLst>
              <a:ext uri="{FF2B5EF4-FFF2-40B4-BE49-F238E27FC236}">
                <a16:creationId xmlns:a16="http://schemas.microsoft.com/office/drawing/2014/main" xmlns="" id="{CE6915D0-1515-49FB-BC8B-5D1AB59611E3}"/>
              </a:ext>
            </a:extLst>
          </p:cNvPr>
          <p:cNvGrpSpPr/>
          <p:nvPr/>
        </p:nvGrpSpPr>
        <p:grpSpPr>
          <a:xfrm>
            <a:off x="1705281" y="2033774"/>
            <a:ext cx="5547368" cy="2125567"/>
            <a:chOff x="1705281" y="2033774"/>
            <a:chExt cx="5547368" cy="2125567"/>
          </a:xfrm>
        </p:grpSpPr>
        <p:sp>
          <p:nvSpPr>
            <p:cNvPr id="8" name="Rectangle 7">
              <a:extLst>
                <a:ext uri="{FF2B5EF4-FFF2-40B4-BE49-F238E27FC236}">
                  <a16:creationId xmlns:a16="http://schemas.microsoft.com/office/drawing/2014/main" xmlns="" id="{0816DEF2-B8F3-4725-942E-2E481CEEF91E}"/>
                </a:ext>
              </a:extLst>
            </p:cNvPr>
            <p:cNvSpPr/>
            <p:nvPr/>
          </p:nvSpPr>
          <p:spPr>
            <a:xfrm>
              <a:off x="2971800" y="2279362"/>
              <a:ext cx="389850" cy="584775"/>
            </a:xfrm>
            <a:prstGeom prst="rect">
              <a:avLst/>
            </a:prstGeom>
          </p:spPr>
          <p:txBody>
            <a:bodyPr wrap="none">
              <a:spAutoFit/>
            </a:bodyPr>
            <a:lstStyle/>
            <a:p>
              <a:r>
                <a:rPr lang="en-GB" sz="3200" dirty="0"/>
                <a:t>×</a:t>
              </a:r>
            </a:p>
          </p:txBody>
        </p:sp>
        <p:sp>
          <p:nvSpPr>
            <p:cNvPr id="9" name="Rectangle 8">
              <a:extLst>
                <a:ext uri="{FF2B5EF4-FFF2-40B4-BE49-F238E27FC236}">
                  <a16:creationId xmlns:a16="http://schemas.microsoft.com/office/drawing/2014/main" xmlns="" id="{CDB1E46F-C6D7-4F4F-BC96-EE5A37FBE451}"/>
                </a:ext>
              </a:extLst>
            </p:cNvPr>
            <p:cNvSpPr/>
            <p:nvPr/>
          </p:nvSpPr>
          <p:spPr>
            <a:xfrm>
              <a:off x="5028939" y="2269277"/>
              <a:ext cx="389850" cy="584775"/>
            </a:xfrm>
            <a:prstGeom prst="rect">
              <a:avLst/>
            </a:prstGeom>
          </p:spPr>
          <p:txBody>
            <a:bodyPr wrap="none">
              <a:spAutoFit/>
            </a:bodyPr>
            <a:lstStyle/>
            <a:p>
              <a:r>
                <a:rPr lang="en-GB" sz="3200" dirty="0"/>
                <a:t>×</a:t>
              </a:r>
            </a:p>
          </p:txBody>
        </p:sp>
        <p:grpSp>
          <p:nvGrpSpPr>
            <p:cNvPr id="13" name="Group 12">
              <a:extLst>
                <a:ext uri="{FF2B5EF4-FFF2-40B4-BE49-F238E27FC236}">
                  <a16:creationId xmlns:a16="http://schemas.microsoft.com/office/drawing/2014/main" xmlns="" id="{33DF6C19-E1A7-47CE-B172-7445FC92005D}"/>
                </a:ext>
              </a:extLst>
            </p:cNvPr>
            <p:cNvGrpSpPr/>
            <p:nvPr/>
          </p:nvGrpSpPr>
          <p:grpSpPr>
            <a:xfrm>
              <a:off x="1705281" y="2056856"/>
              <a:ext cx="949298" cy="1619258"/>
              <a:chOff x="2410924" y="2104464"/>
              <a:chExt cx="949298" cy="1619258"/>
            </a:xfrm>
          </p:grpSpPr>
          <p:pic>
            <p:nvPicPr>
              <p:cNvPr id="7" name="Graphic 6" descr="Watch">
                <a:extLst>
                  <a:ext uri="{FF2B5EF4-FFF2-40B4-BE49-F238E27FC236}">
                    <a16:creationId xmlns:a16="http://schemas.microsoft.com/office/drawing/2014/main" xmlns="" id="{BF86A195-F416-4D89-B51A-A65FD011F6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28373" y="2104464"/>
                <a:ext cx="914400" cy="914400"/>
              </a:xfrm>
              <a:prstGeom prst="rect">
                <a:avLst/>
              </a:prstGeom>
            </p:spPr>
          </p:pic>
          <p:sp>
            <p:nvSpPr>
              <p:cNvPr id="10" name="Rectangle 9">
                <a:extLst>
                  <a:ext uri="{FF2B5EF4-FFF2-40B4-BE49-F238E27FC236}">
                    <a16:creationId xmlns:a16="http://schemas.microsoft.com/office/drawing/2014/main" xmlns="" id="{7B53E061-8F26-4F12-954D-5BEDE5ADAA8F}"/>
                  </a:ext>
                </a:extLst>
              </p:cNvPr>
              <p:cNvSpPr/>
              <p:nvPr/>
            </p:nvSpPr>
            <p:spPr>
              <a:xfrm>
                <a:off x="2410924" y="3138947"/>
                <a:ext cx="949298" cy="584775"/>
              </a:xfrm>
              <a:prstGeom prst="rect">
                <a:avLst/>
              </a:prstGeom>
            </p:spPr>
            <p:txBody>
              <a:bodyPr wrap="none">
                <a:spAutoFit/>
              </a:bodyPr>
              <a:lstStyle/>
              <a:p>
                <a:pPr algn="ctr"/>
                <a:r>
                  <a:rPr lang="en-GB" sz="3200" dirty="0"/>
                  <a:t>time</a:t>
                </a:r>
              </a:p>
            </p:txBody>
          </p:sp>
        </p:grpSp>
        <p:grpSp>
          <p:nvGrpSpPr>
            <p:cNvPr id="14" name="Group 13">
              <a:extLst>
                <a:ext uri="{FF2B5EF4-FFF2-40B4-BE49-F238E27FC236}">
                  <a16:creationId xmlns:a16="http://schemas.microsoft.com/office/drawing/2014/main" xmlns="" id="{4FF136AC-4A6B-400A-8B5E-3C9E858F3F52}"/>
                </a:ext>
              </a:extLst>
            </p:cNvPr>
            <p:cNvGrpSpPr/>
            <p:nvPr/>
          </p:nvGrpSpPr>
          <p:grpSpPr>
            <a:xfrm>
              <a:off x="3618174" y="2033774"/>
              <a:ext cx="1067343" cy="1642340"/>
              <a:chOff x="3733257" y="2043858"/>
              <a:chExt cx="1067343" cy="1642340"/>
            </a:xfrm>
          </p:grpSpPr>
          <p:pic>
            <p:nvPicPr>
              <p:cNvPr id="4"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D2F0639E-5C92-4418-94C2-4763CC6F2B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577" t="7060" r="34838" b="61834"/>
              <a:stretch/>
            </p:blipFill>
            <p:spPr bwMode="auto">
              <a:xfrm>
                <a:off x="3733800" y="2043858"/>
                <a:ext cx="1066800" cy="105578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2301C7DB-DC92-4885-9345-D8142979AD25}"/>
                  </a:ext>
                </a:extLst>
              </p:cNvPr>
              <p:cNvSpPr/>
              <p:nvPr/>
            </p:nvSpPr>
            <p:spPr>
              <a:xfrm>
                <a:off x="3733257" y="3101423"/>
                <a:ext cx="1067343" cy="584775"/>
              </a:xfrm>
              <a:prstGeom prst="rect">
                <a:avLst/>
              </a:prstGeom>
            </p:spPr>
            <p:txBody>
              <a:bodyPr wrap="none">
                <a:spAutoFit/>
              </a:bodyPr>
              <a:lstStyle/>
              <a:p>
                <a:pPr algn="ctr"/>
                <a:r>
                  <a:rPr lang="en-GB" sz="3200" dirty="0"/>
                  <a:t>focus</a:t>
                </a:r>
              </a:p>
            </p:txBody>
          </p:sp>
        </p:grpSp>
        <p:grpSp>
          <p:nvGrpSpPr>
            <p:cNvPr id="15" name="Group 14">
              <a:extLst>
                <a:ext uri="{FF2B5EF4-FFF2-40B4-BE49-F238E27FC236}">
                  <a16:creationId xmlns:a16="http://schemas.microsoft.com/office/drawing/2014/main" xmlns="" id="{26877C5C-B654-404C-B1C2-DCFBABA24112}"/>
                </a:ext>
              </a:extLst>
            </p:cNvPr>
            <p:cNvGrpSpPr/>
            <p:nvPr/>
          </p:nvGrpSpPr>
          <p:grpSpPr>
            <a:xfrm>
              <a:off x="5248767" y="2056856"/>
              <a:ext cx="2003882" cy="2102485"/>
              <a:chOff x="4590295" y="2064027"/>
              <a:chExt cx="2003882" cy="2102485"/>
            </a:xfrm>
          </p:grpSpPr>
          <p:pic>
            <p:nvPicPr>
              <p:cNvPr id="5"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EF382947-88EE-41EE-9A0A-499407E9C4D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300" t="63560" r="35568" b="5334"/>
              <a:stretch/>
            </p:blipFill>
            <p:spPr bwMode="auto">
              <a:xfrm>
                <a:off x="5103739" y="2064027"/>
                <a:ext cx="981969" cy="10356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16A113A0-5779-4BB4-A0A0-07CFA59E6753}"/>
                  </a:ext>
                </a:extLst>
              </p:cNvPr>
              <p:cNvSpPr/>
              <p:nvPr/>
            </p:nvSpPr>
            <p:spPr>
              <a:xfrm>
                <a:off x="4590295" y="3089294"/>
                <a:ext cx="2003882" cy="1077218"/>
              </a:xfrm>
              <a:prstGeom prst="rect">
                <a:avLst/>
              </a:prstGeom>
            </p:spPr>
            <p:txBody>
              <a:bodyPr wrap="none">
                <a:spAutoFit/>
              </a:bodyPr>
              <a:lstStyle/>
              <a:p>
                <a:pPr algn="ctr"/>
                <a:r>
                  <a:rPr lang="en-GB" sz="3200" dirty="0"/>
                  <a:t>prior </a:t>
                </a:r>
              </a:p>
              <a:p>
                <a:pPr algn="ctr"/>
                <a:r>
                  <a:rPr lang="en-GB" sz="3200" dirty="0"/>
                  <a:t>knowledge</a:t>
                </a:r>
              </a:p>
            </p:txBody>
          </p:sp>
        </p:grpSp>
      </p:grpSp>
      <p:sp>
        <p:nvSpPr>
          <p:cNvPr id="17" name="Left Brace 16">
            <a:extLst>
              <a:ext uri="{FF2B5EF4-FFF2-40B4-BE49-F238E27FC236}">
                <a16:creationId xmlns:a16="http://schemas.microsoft.com/office/drawing/2014/main" xmlns="" id="{84B921B5-85BE-4C15-A709-C30F84B92BBB}"/>
              </a:ext>
            </a:extLst>
          </p:cNvPr>
          <p:cNvSpPr/>
          <p:nvPr/>
        </p:nvSpPr>
        <p:spPr>
          <a:xfrm rot="16200000">
            <a:off x="3956898" y="3170464"/>
            <a:ext cx="389894" cy="1258628"/>
          </a:xfrm>
          <a:prstGeom prst="leftBrace">
            <a:avLst>
              <a:gd name="adj1" fmla="val 110769"/>
              <a:gd name="adj2" fmla="val 5167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a:p>
        </p:txBody>
      </p:sp>
      <p:sp>
        <p:nvSpPr>
          <p:cNvPr id="18" name="Left Brace 17">
            <a:extLst>
              <a:ext uri="{FF2B5EF4-FFF2-40B4-BE49-F238E27FC236}">
                <a16:creationId xmlns:a16="http://schemas.microsoft.com/office/drawing/2014/main" xmlns="" id="{4E277851-70C9-440F-A66A-DD69021A4345}"/>
              </a:ext>
            </a:extLst>
          </p:cNvPr>
          <p:cNvSpPr/>
          <p:nvPr/>
        </p:nvSpPr>
        <p:spPr>
          <a:xfrm rot="5400000">
            <a:off x="3233570" y="194871"/>
            <a:ext cx="389894" cy="3353767"/>
          </a:xfrm>
          <a:prstGeom prst="leftBrace">
            <a:avLst>
              <a:gd name="adj1" fmla="val 110769"/>
              <a:gd name="adj2" fmla="val 5000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a:p>
        </p:txBody>
      </p:sp>
      <p:sp>
        <p:nvSpPr>
          <p:cNvPr id="3" name="TextBox 2">
            <a:extLst>
              <a:ext uri="{FF2B5EF4-FFF2-40B4-BE49-F238E27FC236}">
                <a16:creationId xmlns:a16="http://schemas.microsoft.com/office/drawing/2014/main" xmlns="" id="{BB4AD4A5-8423-473B-84AD-9393B827ECEE}"/>
              </a:ext>
            </a:extLst>
          </p:cNvPr>
          <p:cNvSpPr txBox="1"/>
          <p:nvPr/>
        </p:nvSpPr>
        <p:spPr>
          <a:xfrm>
            <a:off x="3103925" y="3994725"/>
            <a:ext cx="2314864" cy="1077218"/>
          </a:xfrm>
          <a:prstGeom prst="rect">
            <a:avLst/>
          </a:prstGeom>
          <a:noFill/>
        </p:spPr>
        <p:txBody>
          <a:bodyPr wrap="none" rtlCol="0">
            <a:spAutoFit/>
          </a:bodyPr>
          <a:lstStyle/>
          <a:p>
            <a:r>
              <a:rPr lang="en-GB" sz="3200" dirty="0">
                <a:solidFill>
                  <a:schemeClr val="tx1">
                    <a:lumMod val="75000"/>
                    <a:lumOff val="25000"/>
                  </a:schemeClr>
                </a:solidFill>
              </a:rPr>
              <a:t>distractions, </a:t>
            </a:r>
          </a:p>
          <a:p>
            <a:r>
              <a:rPr lang="en-GB" sz="3200" dirty="0">
                <a:solidFill>
                  <a:schemeClr val="tx1">
                    <a:lumMod val="75000"/>
                    <a:lumOff val="25000"/>
                  </a:schemeClr>
                </a:solidFill>
              </a:rPr>
              <a:t>scaffolding</a:t>
            </a:r>
          </a:p>
        </p:txBody>
      </p:sp>
      <p:sp>
        <p:nvSpPr>
          <p:cNvPr id="6" name="Rectangle 5">
            <a:extLst>
              <a:ext uri="{FF2B5EF4-FFF2-40B4-BE49-F238E27FC236}">
                <a16:creationId xmlns:a16="http://schemas.microsoft.com/office/drawing/2014/main" xmlns="" id="{68D3D89C-6E8D-4AA2-A94B-C28DBAD76970}"/>
              </a:ext>
            </a:extLst>
          </p:cNvPr>
          <p:cNvSpPr/>
          <p:nvPr/>
        </p:nvSpPr>
        <p:spPr>
          <a:xfrm>
            <a:off x="2428178" y="1148775"/>
            <a:ext cx="2000677" cy="584775"/>
          </a:xfrm>
          <a:prstGeom prst="rect">
            <a:avLst/>
          </a:prstGeom>
        </p:spPr>
        <p:txBody>
          <a:bodyPr wrap="none">
            <a:spAutoFit/>
          </a:bodyPr>
          <a:lstStyle/>
          <a:p>
            <a:pPr algn="ctr"/>
            <a:r>
              <a:rPr lang="en-GB" sz="3200" dirty="0">
                <a:solidFill>
                  <a:schemeClr val="tx1">
                    <a:lumMod val="75000"/>
                    <a:lumOff val="25000"/>
                  </a:schemeClr>
                </a:solidFill>
              </a:rPr>
              <a:t>motivation</a:t>
            </a:r>
          </a:p>
        </p:txBody>
      </p:sp>
      <p:sp>
        <p:nvSpPr>
          <p:cNvPr id="19" name="Left Brace 18">
            <a:extLst>
              <a:ext uri="{FF2B5EF4-FFF2-40B4-BE49-F238E27FC236}">
                <a16:creationId xmlns:a16="http://schemas.microsoft.com/office/drawing/2014/main" xmlns="" id="{9686CB71-7CD9-476B-8AC1-8D33EE88D3AE}"/>
              </a:ext>
            </a:extLst>
          </p:cNvPr>
          <p:cNvSpPr/>
          <p:nvPr/>
        </p:nvSpPr>
        <p:spPr>
          <a:xfrm rot="10800000">
            <a:off x="7180400" y="3252840"/>
            <a:ext cx="258319" cy="857251"/>
          </a:xfrm>
          <a:prstGeom prst="leftBrace">
            <a:avLst>
              <a:gd name="adj1" fmla="val 110769"/>
              <a:gd name="adj2" fmla="val 51670"/>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800"/>
          </a:p>
        </p:txBody>
      </p:sp>
      <p:sp>
        <p:nvSpPr>
          <p:cNvPr id="20" name="TextBox 19">
            <a:extLst>
              <a:ext uri="{FF2B5EF4-FFF2-40B4-BE49-F238E27FC236}">
                <a16:creationId xmlns:a16="http://schemas.microsoft.com/office/drawing/2014/main" xmlns="" id="{4E0B11AC-DB01-43EB-BDD1-1A4CCBFC85F5}"/>
              </a:ext>
            </a:extLst>
          </p:cNvPr>
          <p:cNvSpPr txBox="1"/>
          <p:nvPr/>
        </p:nvSpPr>
        <p:spPr>
          <a:xfrm>
            <a:off x="7406230" y="3116246"/>
            <a:ext cx="1778051" cy="1077218"/>
          </a:xfrm>
          <a:prstGeom prst="rect">
            <a:avLst/>
          </a:prstGeom>
          <a:noFill/>
        </p:spPr>
        <p:txBody>
          <a:bodyPr wrap="none" rtlCol="0">
            <a:spAutoFit/>
          </a:bodyPr>
          <a:lstStyle/>
          <a:p>
            <a:r>
              <a:rPr lang="en-GB" sz="3200" dirty="0">
                <a:solidFill>
                  <a:schemeClr val="tx1">
                    <a:lumMod val="75000"/>
                    <a:lumOff val="25000"/>
                  </a:schemeClr>
                </a:solidFill>
              </a:rPr>
              <a:t>sequence</a:t>
            </a:r>
          </a:p>
          <a:p>
            <a:r>
              <a:rPr lang="en-GB" sz="3200" dirty="0">
                <a:solidFill>
                  <a:schemeClr val="tx1">
                    <a:lumMod val="75000"/>
                    <a:lumOff val="25000"/>
                  </a:schemeClr>
                </a:solidFill>
              </a:rPr>
              <a:t>prime</a:t>
            </a:r>
          </a:p>
        </p:txBody>
      </p:sp>
    </p:spTree>
    <p:extLst>
      <p:ext uri="{BB962C8B-B14F-4D97-AF65-F5344CB8AC3E}">
        <p14:creationId xmlns:p14="http://schemas.microsoft.com/office/powerpoint/2010/main" val="2415049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How do students learn?</a:t>
            </a:r>
          </a:p>
        </p:txBody>
      </p:sp>
      <p:sp>
        <p:nvSpPr>
          <p:cNvPr id="5" name="Subtitle 4"/>
          <p:cNvSpPr>
            <a:spLocks noGrp="1"/>
          </p:cNvSpPr>
          <p:nvPr>
            <p:ph type="subTitle" idx="1"/>
          </p:nvPr>
        </p:nvSpPr>
        <p:spPr/>
        <p:txBody>
          <a:bodyPr>
            <a:normAutofit/>
          </a:bodyPr>
          <a:lstStyle/>
          <a:p>
            <a:r>
              <a:rPr lang="en-GB" dirty="0"/>
              <a:t>Part </a:t>
            </a:r>
            <a:r>
              <a:rPr lang="en-GB" dirty="0" smtClean="0"/>
              <a:t>6</a:t>
            </a:r>
          </a:p>
          <a:p>
            <a:r>
              <a:rPr lang="en-GB" dirty="0"/>
              <a:t>What is Cognitive Load </a:t>
            </a:r>
            <a:r>
              <a:rPr lang="en-GB" dirty="0" smtClean="0"/>
              <a:t>theory?</a:t>
            </a:r>
            <a:endParaRPr lang="en-GB" dirty="0"/>
          </a:p>
        </p:txBody>
      </p:sp>
    </p:spTree>
    <p:extLst>
      <p:ext uri="{BB962C8B-B14F-4D97-AF65-F5344CB8AC3E}">
        <p14:creationId xmlns:p14="http://schemas.microsoft.com/office/powerpoint/2010/main" val="1896384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3638550"/>
            <a:ext cx="8534400" cy="590550"/>
          </a:xfrm>
        </p:spPr>
        <p:txBody>
          <a:bodyPr>
            <a:noAutofit/>
          </a:bodyPr>
          <a:lstStyle/>
          <a:p>
            <a:r>
              <a:rPr lang="en-GB" sz="2800" dirty="0"/>
              <a:t>Professor of Educational Assessment</a:t>
            </a:r>
          </a:p>
        </p:txBody>
      </p:sp>
      <p:sp>
        <p:nvSpPr>
          <p:cNvPr id="6" name="Rectangle 5"/>
          <p:cNvSpPr/>
          <p:nvPr/>
        </p:nvSpPr>
        <p:spPr>
          <a:xfrm>
            <a:off x="1143000" y="4781550"/>
            <a:ext cx="7924800" cy="307777"/>
          </a:xfrm>
          <a:prstGeom prst="rect">
            <a:avLst/>
          </a:prstGeom>
        </p:spPr>
        <p:txBody>
          <a:bodyPr wrap="square">
            <a:spAutoFit/>
          </a:bodyPr>
          <a:lstStyle/>
          <a:p>
            <a:pPr algn="r"/>
            <a:r>
              <a:rPr lang="en-GB" sz="1400" dirty="0">
                <a:hlinkClick r:id="rId2"/>
              </a:rPr>
              <a:t>https://twitter.com/dylanwiliam/status/824682504602943489</a:t>
            </a:r>
            <a:endParaRPr lang="en-GB" sz="1400" dirty="0"/>
          </a:p>
        </p:txBody>
      </p:sp>
      <p:pic>
        <p:nvPicPr>
          <p:cNvPr id="1026" name="Picture 2" descr="Image result for cognitive load">
            <a:extLst>
              <a:ext uri="{FF2B5EF4-FFF2-40B4-BE49-F238E27FC236}">
                <a16:creationId xmlns:a16="http://schemas.microsoft.com/office/drawing/2014/main" xmlns="" id="{B67D1A1F-5873-4A5D-BBEF-5A5CC227D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252" y="906516"/>
            <a:ext cx="6397496" cy="2408183"/>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357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Cognitive load theory</a:t>
            </a:r>
          </a:p>
        </p:txBody>
      </p:sp>
      <p:sp>
        <p:nvSpPr>
          <p:cNvPr id="8" name="Rectangle 7">
            <a:extLst>
              <a:ext uri="{FF2B5EF4-FFF2-40B4-BE49-F238E27FC236}">
                <a16:creationId xmlns:a16="http://schemas.microsoft.com/office/drawing/2014/main" xmlns="" id="{0816DEF2-B8F3-4725-942E-2E481CEEF91E}"/>
              </a:ext>
            </a:extLst>
          </p:cNvPr>
          <p:cNvSpPr/>
          <p:nvPr/>
        </p:nvSpPr>
        <p:spPr>
          <a:xfrm>
            <a:off x="2971800" y="2600152"/>
            <a:ext cx="389850" cy="584775"/>
          </a:xfrm>
          <a:prstGeom prst="rect">
            <a:avLst/>
          </a:prstGeom>
        </p:spPr>
        <p:txBody>
          <a:bodyPr wrap="none">
            <a:spAutoFit/>
          </a:bodyPr>
          <a:lstStyle/>
          <a:p>
            <a:r>
              <a:rPr lang="en-GB" sz="3200" dirty="0">
                <a:solidFill>
                  <a:schemeClr val="tx1">
                    <a:lumMod val="50000"/>
                    <a:lumOff val="50000"/>
                  </a:schemeClr>
                </a:solidFill>
              </a:rPr>
              <a:t>×</a:t>
            </a:r>
          </a:p>
        </p:txBody>
      </p:sp>
      <p:sp>
        <p:nvSpPr>
          <p:cNvPr id="9" name="Rectangle 8">
            <a:extLst>
              <a:ext uri="{FF2B5EF4-FFF2-40B4-BE49-F238E27FC236}">
                <a16:creationId xmlns:a16="http://schemas.microsoft.com/office/drawing/2014/main" xmlns="" id="{CDB1E46F-C6D7-4F4F-BC96-EE5A37FBE451}"/>
              </a:ext>
            </a:extLst>
          </p:cNvPr>
          <p:cNvSpPr/>
          <p:nvPr/>
        </p:nvSpPr>
        <p:spPr>
          <a:xfrm>
            <a:off x="5028939" y="2590067"/>
            <a:ext cx="389850" cy="584775"/>
          </a:xfrm>
          <a:prstGeom prst="rect">
            <a:avLst/>
          </a:prstGeom>
        </p:spPr>
        <p:txBody>
          <a:bodyPr wrap="none">
            <a:spAutoFit/>
          </a:bodyPr>
          <a:lstStyle/>
          <a:p>
            <a:r>
              <a:rPr lang="en-GB" sz="3200" dirty="0">
                <a:solidFill>
                  <a:schemeClr val="tx1">
                    <a:lumMod val="50000"/>
                    <a:lumOff val="50000"/>
                  </a:schemeClr>
                </a:solidFill>
              </a:rPr>
              <a:t>×</a:t>
            </a:r>
          </a:p>
        </p:txBody>
      </p:sp>
      <p:pic>
        <p:nvPicPr>
          <p:cNvPr id="7" name="Graphic 6" descr="Watch">
            <a:extLst>
              <a:ext uri="{FF2B5EF4-FFF2-40B4-BE49-F238E27FC236}">
                <a16:creationId xmlns:a16="http://schemas.microsoft.com/office/drawing/2014/main" xmlns="" id="{BF86A195-F416-4D89-B51A-A65FD011F6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722730" y="2377646"/>
            <a:ext cx="914400" cy="914400"/>
          </a:xfrm>
          <a:prstGeom prst="rect">
            <a:avLst/>
          </a:prstGeom>
        </p:spPr>
      </p:pic>
      <p:pic>
        <p:nvPicPr>
          <p:cNvPr id="4"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D2F0639E-5C92-4418-94C2-4763CC6F2B4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577" t="7060" r="34838" b="61834"/>
          <a:stretch/>
        </p:blipFill>
        <p:spPr bwMode="auto">
          <a:xfrm>
            <a:off x="3618717" y="2354564"/>
            <a:ext cx="1066800" cy="1055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EF382947-88EE-41EE-9A0A-499407E9C4DF}"/>
              </a:ext>
            </a:extLst>
          </p:cNvPr>
          <p:cNvPicPr>
            <a:picLocks noChangeAspect="1" noChangeArrowheads="1"/>
          </p:cNvPicPr>
          <p:nvPr/>
        </p:nvPicPr>
        <p:blipFill rotWithShape="1">
          <a:blip r:embed="rId5">
            <a:alphaModFix amt="41000"/>
            <a:extLst>
              <a:ext uri="{28A0092B-C50C-407E-A947-70E740481C1C}">
                <a14:useLocalDpi xmlns:a14="http://schemas.microsoft.com/office/drawing/2010/main" val="0"/>
              </a:ext>
            </a:extLst>
          </a:blip>
          <a:srcRect l="42300" t="63560" r="35568" b="5334"/>
          <a:stretch/>
        </p:blipFill>
        <p:spPr bwMode="auto">
          <a:xfrm>
            <a:off x="5762211" y="2377646"/>
            <a:ext cx="981969" cy="1035614"/>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xmlns="" id="{53AECAC2-FAE8-43A5-A5A9-DD0B40A6D695}"/>
              </a:ext>
            </a:extLst>
          </p:cNvPr>
          <p:cNvGrpSpPr/>
          <p:nvPr/>
        </p:nvGrpSpPr>
        <p:grpSpPr>
          <a:xfrm>
            <a:off x="4685033" y="3668775"/>
            <a:ext cx="2662205" cy="870759"/>
            <a:chOff x="6253195" y="1228777"/>
            <a:chExt cx="2662205" cy="870759"/>
          </a:xfrm>
        </p:grpSpPr>
        <p:sp>
          <p:nvSpPr>
            <p:cNvPr id="19" name="TextBox 18">
              <a:extLst>
                <a:ext uri="{FF2B5EF4-FFF2-40B4-BE49-F238E27FC236}">
                  <a16:creationId xmlns:a16="http://schemas.microsoft.com/office/drawing/2014/main" xmlns="" id="{9E21AB60-8AEC-44CD-A2F2-586C9FFDD549}"/>
                </a:ext>
              </a:extLst>
            </p:cNvPr>
            <p:cNvSpPr txBox="1"/>
            <p:nvPr/>
          </p:nvSpPr>
          <p:spPr>
            <a:xfrm>
              <a:off x="6253195" y="1268539"/>
              <a:ext cx="2662205" cy="830997"/>
            </a:xfrm>
            <a:prstGeom prst="rect">
              <a:avLst/>
            </a:prstGeom>
            <a:noFill/>
          </p:spPr>
          <p:txBody>
            <a:bodyPr wrap="square" rtlCol="0">
              <a:spAutoFit/>
            </a:bodyPr>
            <a:lstStyle/>
            <a:p>
              <a:r>
                <a:rPr lang="en-GB" sz="2400" dirty="0"/>
                <a:t>Elements unrelated to the problem</a:t>
              </a:r>
            </a:p>
          </p:txBody>
        </p:sp>
        <p:sp>
          <p:nvSpPr>
            <p:cNvPr id="21" name="Speech Bubble: Rectangle 20">
              <a:extLst>
                <a:ext uri="{FF2B5EF4-FFF2-40B4-BE49-F238E27FC236}">
                  <a16:creationId xmlns:a16="http://schemas.microsoft.com/office/drawing/2014/main" xmlns="" id="{4E964E1A-B56C-456C-B80C-FF39D9A74EF7}"/>
                </a:ext>
              </a:extLst>
            </p:cNvPr>
            <p:cNvSpPr/>
            <p:nvPr/>
          </p:nvSpPr>
          <p:spPr>
            <a:xfrm>
              <a:off x="6253195" y="1228777"/>
              <a:ext cx="2586005" cy="870759"/>
            </a:xfrm>
            <a:prstGeom prst="wedgeRectCallout">
              <a:avLst>
                <a:gd name="adj1" fmla="val -51912"/>
                <a:gd name="adj2" fmla="val -125920"/>
              </a:avLst>
            </a:prstGeom>
            <a:noFill/>
            <a:ln w="12700"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xmlns="" id="{FB73D9E1-2389-44DA-A818-85194DF2D0DD}"/>
              </a:ext>
            </a:extLst>
          </p:cNvPr>
          <p:cNvGrpSpPr/>
          <p:nvPr/>
        </p:nvGrpSpPr>
        <p:grpSpPr>
          <a:xfrm>
            <a:off x="1646647" y="1298894"/>
            <a:ext cx="1972070" cy="941372"/>
            <a:chOff x="1456930" y="3413121"/>
            <a:chExt cx="1972070" cy="941372"/>
          </a:xfrm>
        </p:grpSpPr>
        <p:sp>
          <p:nvSpPr>
            <p:cNvPr id="3" name="TextBox 2">
              <a:extLst>
                <a:ext uri="{FF2B5EF4-FFF2-40B4-BE49-F238E27FC236}">
                  <a16:creationId xmlns:a16="http://schemas.microsoft.com/office/drawing/2014/main" xmlns="" id="{3A99DDDD-A672-4DC9-A255-ADB1791AA428}"/>
                </a:ext>
              </a:extLst>
            </p:cNvPr>
            <p:cNvSpPr txBox="1"/>
            <p:nvPr/>
          </p:nvSpPr>
          <p:spPr>
            <a:xfrm>
              <a:off x="1456930" y="3413121"/>
              <a:ext cx="1972070" cy="830997"/>
            </a:xfrm>
            <a:prstGeom prst="rect">
              <a:avLst/>
            </a:prstGeom>
            <a:noFill/>
          </p:spPr>
          <p:txBody>
            <a:bodyPr wrap="square" rtlCol="0">
              <a:spAutoFit/>
            </a:bodyPr>
            <a:lstStyle/>
            <a:p>
              <a:r>
                <a:rPr lang="en-GB" sz="2400" dirty="0"/>
                <a:t>Complexity of the activity</a:t>
              </a:r>
            </a:p>
          </p:txBody>
        </p:sp>
        <p:sp>
          <p:nvSpPr>
            <p:cNvPr id="22" name="Speech Bubble: Rectangle 21">
              <a:extLst>
                <a:ext uri="{FF2B5EF4-FFF2-40B4-BE49-F238E27FC236}">
                  <a16:creationId xmlns:a16="http://schemas.microsoft.com/office/drawing/2014/main" xmlns="" id="{BDAD6CD4-3B94-426D-AAAD-126F1DC9D9F0}"/>
                </a:ext>
              </a:extLst>
            </p:cNvPr>
            <p:cNvSpPr/>
            <p:nvPr/>
          </p:nvSpPr>
          <p:spPr>
            <a:xfrm>
              <a:off x="1456930" y="3413121"/>
              <a:ext cx="1972070" cy="941372"/>
            </a:xfrm>
            <a:prstGeom prst="wedgeRectCallout">
              <a:avLst>
                <a:gd name="adj1" fmla="val 51444"/>
                <a:gd name="adj2" fmla="val 100481"/>
              </a:avLst>
            </a:prstGeom>
            <a:noFill/>
            <a:ln w="12700"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xmlns="" id="{A7A1BD88-8AEB-4D8C-BAE0-777D420DB257}"/>
              </a:ext>
            </a:extLst>
          </p:cNvPr>
          <p:cNvGrpSpPr/>
          <p:nvPr/>
        </p:nvGrpSpPr>
        <p:grpSpPr>
          <a:xfrm>
            <a:off x="1733240" y="3886021"/>
            <a:ext cx="2272075" cy="1200329"/>
            <a:chOff x="1456930" y="3413121"/>
            <a:chExt cx="1972070" cy="1200329"/>
          </a:xfrm>
        </p:grpSpPr>
        <p:sp>
          <p:nvSpPr>
            <p:cNvPr id="26" name="TextBox 25">
              <a:extLst>
                <a:ext uri="{FF2B5EF4-FFF2-40B4-BE49-F238E27FC236}">
                  <a16:creationId xmlns:a16="http://schemas.microsoft.com/office/drawing/2014/main" xmlns="" id="{83AC5A69-2881-4D3B-8BF6-E04F6F957FB4}"/>
                </a:ext>
              </a:extLst>
            </p:cNvPr>
            <p:cNvSpPr txBox="1"/>
            <p:nvPr/>
          </p:nvSpPr>
          <p:spPr>
            <a:xfrm>
              <a:off x="1456930" y="3413121"/>
              <a:ext cx="1972070" cy="1200329"/>
            </a:xfrm>
            <a:prstGeom prst="rect">
              <a:avLst/>
            </a:prstGeom>
            <a:noFill/>
          </p:spPr>
          <p:txBody>
            <a:bodyPr wrap="square" rtlCol="0">
              <a:spAutoFit/>
            </a:bodyPr>
            <a:lstStyle/>
            <a:p>
              <a:r>
                <a:rPr lang="en-GB" sz="2400" dirty="0"/>
                <a:t>Complexity of the instruction</a:t>
              </a:r>
            </a:p>
          </p:txBody>
        </p:sp>
        <p:sp>
          <p:nvSpPr>
            <p:cNvPr id="27" name="Speech Bubble: Rectangle 26">
              <a:extLst>
                <a:ext uri="{FF2B5EF4-FFF2-40B4-BE49-F238E27FC236}">
                  <a16:creationId xmlns:a16="http://schemas.microsoft.com/office/drawing/2014/main" xmlns="" id="{F5EC9063-3032-4F1C-B99D-BD1C650E015C}"/>
                </a:ext>
              </a:extLst>
            </p:cNvPr>
            <p:cNvSpPr/>
            <p:nvPr/>
          </p:nvSpPr>
          <p:spPr>
            <a:xfrm>
              <a:off x="1456930" y="3413121"/>
              <a:ext cx="1972070" cy="941372"/>
            </a:xfrm>
            <a:prstGeom prst="wedgeRectCallout">
              <a:avLst>
                <a:gd name="adj1" fmla="val 36203"/>
                <a:gd name="adj2" fmla="val -99372"/>
              </a:avLst>
            </a:prstGeom>
            <a:noFill/>
            <a:ln w="12700"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79217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Zone of Proximal Development</a:t>
            </a:r>
          </a:p>
        </p:txBody>
      </p:sp>
      <p:sp>
        <p:nvSpPr>
          <p:cNvPr id="9" name="Rectangle 8">
            <a:extLst>
              <a:ext uri="{FF2B5EF4-FFF2-40B4-BE49-F238E27FC236}">
                <a16:creationId xmlns:a16="http://schemas.microsoft.com/office/drawing/2014/main" xmlns="" id="{CDB1E46F-C6D7-4F4F-BC96-EE5A37FBE451}"/>
              </a:ext>
            </a:extLst>
          </p:cNvPr>
          <p:cNvSpPr/>
          <p:nvPr/>
        </p:nvSpPr>
        <p:spPr>
          <a:xfrm>
            <a:off x="6503610" y="2195340"/>
            <a:ext cx="389850" cy="584775"/>
          </a:xfrm>
          <a:prstGeom prst="rect">
            <a:avLst/>
          </a:prstGeom>
        </p:spPr>
        <p:txBody>
          <a:bodyPr wrap="none">
            <a:spAutoFit/>
          </a:bodyPr>
          <a:lstStyle/>
          <a:p>
            <a:r>
              <a:rPr lang="en-GB" sz="3200" dirty="0">
                <a:solidFill>
                  <a:schemeClr val="tx1">
                    <a:lumMod val="50000"/>
                    <a:lumOff val="50000"/>
                  </a:schemeClr>
                </a:solidFill>
              </a:rPr>
              <a:t>×</a:t>
            </a:r>
          </a:p>
        </p:txBody>
      </p:sp>
      <p:pic>
        <p:nvPicPr>
          <p:cNvPr id="4"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D2F0639E-5C92-4418-94C2-4763CC6F2B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77" t="7060" r="34838" b="61834"/>
          <a:stretch/>
        </p:blipFill>
        <p:spPr bwMode="auto">
          <a:xfrm>
            <a:off x="5093388" y="1959837"/>
            <a:ext cx="1066800" cy="1055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EF382947-88EE-41EE-9A0A-499407E9C4DF}"/>
              </a:ext>
            </a:extLst>
          </p:cNvPr>
          <p:cNvPicPr>
            <a:picLocks noChangeAspect="1" noChangeArrowheads="1"/>
          </p:cNvPicPr>
          <p:nvPr/>
        </p:nvPicPr>
        <p:blipFill rotWithShape="1">
          <a:blip r:embed="rId3">
            <a:alphaModFix amt="41000"/>
            <a:extLst>
              <a:ext uri="{28A0092B-C50C-407E-A947-70E740481C1C}">
                <a14:useLocalDpi xmlns:a14="http://schemas.microsoft.com/office/drawing/2010/main" val="0"/>
              </a:ext>
            </a:extLst>
          </a:blip>
          <a:srcRect l="42300" t="63560" r="35568" b="5334"/>
          <a:stretch/>
        </p:blipFill>
        <p:spPr bwMode="auto">
          <a:xfrm>
            <a:off x="7236882" y="1982919"/>
            <a:ext cx="981969" cy="1035614"/>
          </a:xfrm>
          <a:prstGeom prst="rect">
            <a:avLst/>
          </a:prstGeom>
          <a:noFill/>
          <a:extLst>
            <a:ext uri="{909E8E84-426E-40DD-AFC4-6F175D3DCCD1}">
              <a14:hiddenFill xmlns:a14="http://schemas.microsoft.com/office/drawing/2010/main">
                <a:solidFill>
                  <a:srgbClr val="FFFFFF"/>
                </a:solidFill>
              </a14:hiddenFill>
            </a:ext>
          </a:extLst>
        </p:spPr>
      </p:pic>
      <p:sp>
        <p:nvSpPr>
          <p:cNvPr id="33" name="Speech Bubble: Rectangle 21">
            <a:extLst>
              <a:ext uri="{FF2B5EF4-FFF2-40B4-BE49-F238E27FC236}">
                <a16:creationId xmlns:a16="http://schemas.microsoft.com/office/drawing/2014/main" xmlns="" id="{BDAD6CD4-3B94-426D-AAAD-126F1DC9D9F0}"/>
              </a:ext>
            </a:extLst>
          </p:cNvPr>
          <p:cNvSpPr/>
          <p:nvPr/>
        </p:nvSpPr>
        <p:spPr>
          <a:xfrm>
            <a:off x="4343400" y="3517573"/>
            <a:ext cx="1972070" cy="941372"/>
          </a:xfrm>
          <a:prstGeom prst="wedgeRectCallout">
            <a:avLst>
              <a:gd name="adj1" fmla="val 21908"/>
              <a:gd name="adj2" fmla="val -105232"/>
            </a:avLst>
          </a:prstGeom>
          <a:noFill/>
          <a:ln w="12700"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400" dirty="0"/>
              <a:t>Complexity of the activity</a:t>
            </a:r>
          </a:p>
        </p:txBody>
      </p:sp>
      <p:sp>
        <p:nvSpPr>
          <p:cNvPr id="34" name="Speech Bubble: Rectangle 21">
            <a:extLst>
              <a:ext uri="{FF2B5EF4-FFF2-40B4-BE49-F238E27FC236}">
                <a16:creationId xmlns:a16="http://schemas.microsoft.com/office/drawing/2014/main" xmlns="" id="{BDAD6CD4-3B94-426D-AAAD-126F1DC9D9F0}"/>
              </a:ext>
            </a:extLst>
          </p:cNvPr>
          <p:cNvSpPr/>
          <p:nvPr/>
        </p:nvSpPr>
        <p:spPr>
          <a:xfrm>
            <a:off x="7074842" y="3543568"/>
            <a:ext cx="1972070" cy="941372"/>
          </a:xfrm>
          <a:prstGeom prst="wedgeRectCallout">
            <a:avLst>
              <a:gd name="adj1" fmla="val -26131"/>
              <a:gd name="adj2" fmla="val -107900"/>
            </a:avLst>
          </a:prstGeom>
          <a:noFill/>
          <a:ln w="12700" cap="flat" cmpd="sng" algn="ctr">
            <a:solidFill>
              <a:schemeClr val="tx1">
                <a:lumMod val="50000"/>
                <a:lumOff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GB" sz="2400" dirty="0"/>
              <a:t>Prior knowledge</a:t>
            </a:r>
          </a:p>
        </p:txBody>
      </p:sp>
      <p:sp>
        <p:nvSpPr>
          <p:cNvPr id="10" name="Left-Right Arrow 9"/>
          <p:cNvSpPr/>
          <p:nvPr/>
        </p:nvSpPr>
        <p:spPr>
          <a:xfrm>
            <a:off x="6389042" y="3768287"/>
            <a:ext cx="609600" cy="349643"/>
          </a:xfrm>
          <a:prstGeom prst="leftRightArrow">
            <a:avLst>
              <a:gd name="adj1" fmla="val 37561"/>
              <a:gd name="adj2" fmla="val 34094"/>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2052" name="Picture 4" descr="Zone of Proximal Development">
            <a:extLst>
              <a:ext uri="{FF2B5EF4-FFF2-40B4-BE49-F238E27FC236}">
                <a16:creationId xmlns:a16="http://schemas.microsoft.com/office/drawing/2014/main" xmlns="" id="{1D551D62-329D-4616-908B-EC20ACAEB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29" y="1004195"/>
            <a:ext cx="4033471" cy="38125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4422CE0-3B2D-4E63-A245-C35448E89304}"/>
              </a:ext>
            </a:extLst>
          </p:cNvPr>
          <p:cNvSpPr/>
          <p:nvPr/>
        </p:nvSpPr>
        <p:spPr>
          <a:xfrm>
            <a:off x="1828801" y="4830091"/>
            <a:ext cx="7218112" cy="307777"/>
          </a:xfrm>
          <a:prstGeom prst="rect">
            <a:avLst/>
          </a:prstGeom>
        </p:spPr>
        <p:txBody>
          <a:bodyPr wrap="square">
            <a:spAutoFit/>
          </a:bodyPr>
          <a:lstStyle/>
          <a:p>
            <a:r>
              <a:rPr lang="en-GB" sz="1400" dirty="0">
                <a:solidFill>
                  <a:srgbClr val="222222"/>
                </a:solidFill>
                <a:latin typeface="Arial" panose="020B0604020202020204" pitchFamily="34" charset="0"/>
              </a:rPr>
              <a:t>Image source: Awan, et al. "Making learning fun: gaming in radiology education." </a:t>
            </a:r>
            <a:r>
              <a:rPr lang="en-GB" sz="1400" i="1" dirty="0">
                <a:solidFill>
                  <a:srgbClr val="222222"/>
                </a:solidFill>
                <a:latin typeface="Arial" panose="020B0604020202020204" pitchFamily="34" charset="0"/>
              </a:rPr>
              <a:t> </a:t>
            </a:r>
            <a:r>
              <a:rPr lang="en-GB" sz="1400" dirty="0">
                <a:solidFill>
                  <a:srgbClr val="222222"/>
                </a:solidFill>
                <a:latin typeface="Arial" panose="020B0604020202020204" pitchFamily="34" charset="0"/>
              </a:rPr>
              <a:t>(2019)</a:t>
            </a:r>
            <a:endParaRPr lang="en-GB" sz="1400" dirty="0"/>
          </a:p>
        </p:txBody>
      </p:sp>
    </p:spTree>
    <p:extLst>
      <p:ext uri="{BB962C8B-B14F-4D97-AF65-F5344CB8AC3E}">
        <p14:creationId xmlns:p14="http://schemas.microsoft.com/office/powerpoint/2010/main" val="1895530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to experience cognitive overload</a:t>
            </a:r>
          </a:p>
        </p:txBody>
      </p:sp>
      <p:sp>
        <p:nvSpPr>
          <p:cNvPr id="3" name="Content Placeholder 2"/>
          <p:cNvSpPr>
            <a:spLocks noGrp="1"/>
          </p:cNvSpPr>
          <p:nvPr>
            <p:ph idx="1"/>
          </p:nvPr>
        </p:nvSpPr>
        <p:spPr/>
        <p:txBody>
          <a:bodyPr anchor="ctr">
            <a:normAutofit/>
          </a:bodyPr>
          <a:lstStyle/>
          <a:p>
            <a:pPr marL="0" indent="0" algn="ctr">
              <a:buNone/>
            </a:pPr>
            <a:r>
              <a:rPr lang="en-GB" sz="5400" dirty="0"/>
              <a:t>1, 9, 5</a:t>
            </a:r>
          </a:p>
        </p:txBody>
      </p:sp>
    </p:spTree>
    <p:extLst>
      <p:ext uri="{BB962C8B-B14F-4D97-AF65-F5344CB8AC3E}">
        <p14:creationId xmlns:p14="http://schemas.microsoft.com/office/powerpoint/2010/main" val="3807226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How do students learn?</a:t>
            </a:r>
          </a:p>
        </p:txBody>
      </p:sp>
      <p:sp>
        <p:nvSpPr>
          <p:cNvPr id="5" name="Subtitle 4"/>
          <p:cNvSpPr>
            <a:spLocks noGrp="1"/>
          </p:cNvSpPr>
          <p:nvPr>
            <p:ph type="subTitle" idx="1"/>
          </p:nvPr>
        </p:nvSpPr>
        <p:spPr/>
        <p:txBody>
          <a:bodyPr/>
          <a:lstStyle/>
          <a:p>
            <a:r>
              <a:rPr lang="en-GB" dirty="0"/>
              <a:t>Part </a:t>
            </a:r>
            <a:r>
              <a:rPr lang="en-GB" dirty="0" smtClean="0"/>
              <a:t>7</a:t>
            </a:r>
          </a:p>
          <a:p>
            <a:r>
              <a:rPr lang="en-GB" dirty="0" smtClean="0"/>
              <a:t>What effects our motivation?</a:t>
            </a:r>
            <a:endParaRPr lang="en-GB" dirty="0"/>
          </a:p>
        </p:txBody>
      </p:sp>
    </p:spTree>
    <p:extLst>
      <p:ext uri="{BB962C8B-B14F-4D97-AF65-F5344CB8AC3E}">
        <p14:creationId xmlns:p14="http://schemas.microsoft.com/office/powerpoint/2010/main" val="34141449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ight&#10;&#10;Description automatically generated">
            <a:extLst>
              <a:ext uri="{FF2B5EF4-FFF2-40B4-BE49-F238E27FC236}">
                <a16:creationId xmlns:a16="http://schemas.microsoft.com/office/drawing/2014/main" xmlns="" id="{84641F07-D7FC-46A7-8C9E-1F60C0FA2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260"/>
            <a:ext cx="9144000" cy="4650979"/>
          </a:xfrm>
          <a:prstGeom prst="rect">
            <a:avLst/>
          </a:prstGeom>
        </p:spPr>
      </p:pic>
    </p:spTree>
    <p:extLst>
      <p:ext uri="{BB962C8B-B14F-4D97-AF65-F5344CB8AC3E}">
        <p14:creationId xmlns:p14="http://schemas.microsoft.com/office/powerpoint/2010/main" val="35863347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25129F97-3B3F-4CA0-9F6A-B9301A789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0988"/>
            <a:ext cx="5943600" cy="4581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5B1F0A81-520F-4CD5-AD84-80C9A094FA02}"/>
              </a:ext>
            </a:extLst>
          </p:cNvPr>
          <p:cNvSpPr/>
          <p:nvPr/>
        </p:nvSpPr>
        <p:spPr>
          <a:xfrm>
            <a:off x="1828800" y="4774168"/>
            <a:ext cx="7162800" cy="307777"/>
          </a:xfrm>
          <a:prstGeom prst="rect">
            <a:avLst/>
          </a:prstGeom>
        </p:spPr>
        <p:txBody>
          <a:bodyPr wrap="square">
            <a:spAutoFit/>
          </a:bodyPr>
          <a:lstStyle/>
          <a:p>
            <a:pPr algn="r"/>
            <a:r>
              <a:rPr lang="en-GB" sz="1400" dirty="0">
                <a:hlinkClick r:id="rId3"/>
              </a:rPr>
              <a:t>https://procrastinus.com/piers-steel/theories-of-procrastination/</a:t>
            </a:r>
            <a:endParaRPr lang="en-GB" sz="1400" dirty="0"/>
          </a:p>
        </p:txBody>
      </p:sp>
    </p:spTree>
    <p:extLst>
      <p:ext uri="{BB962C8B-B14F-4D97-AF65-F5344CB8AC3E}">
        <p14:creationId xmlns:p14="http://schemas.microsoft.com/office/powerpoint/2010/main" val="38799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How do students learn?</a:t>
            </a:r>
          </a:p>
        </p:txBody>
      </p:sp>
      <p:sp>
        <p:nvSpPr>
          <p:cNvPr id="5" name="Subtitle 4"/>
          <p:cNvSpPr>
            <a:spLocks noGrp="1"/>
          </p:cNvSpPr>
          <p:nvPr>
            <p:ph type="subTitle" idx="1"/>
          </p:nvPr>
        </p:nvSpPr>
        <p:spPr/>
        <p:txBody>
          <a:bodyPr/>
          <a:lstStyle/>
          <a:p>
            <a:r>
              <a:rPr lang="en-GB" dirty="0"/>
              <a:t>Part </a:t>
            </a:r>
            <a:r>
              <a:rPr lang="en-GB" dirty="0" smtClean="0"/>
              <a:t>8</a:t>
            </a:r>
          </a:p>
          <a:p>
            <a:r>
              <a:rPr lang="en-GB" dirty="0" smtClean="0"/>
              <a:t>Summary</a:t>
            </a:r>
          </a:p>
        </p:txBody>
      </p:sp>
    </p:spTree>
    <p:extLst>
      <p:ext uri="{BB962C8B-B14F-4D97-AF65-F5344CB8AC3E}">
        <p14:creationId xmlns:p14="http://schemas.microsoft.com/office/powerpoint/2010/main" val="236076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105805"/>
            <a:ext cx="1200106" cy="41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Learning</a:t>
            </a:r>
          </a:p>
        </p:txBody>
      </p:sp>
      <p:sp>
        <p:nvSpPr>
          <p:cNvPr id="6" name="TextBox 5"/>
          <p:cNvSpPr txBox="1"/>
          <p:nvPr/>
        </p:nvSpPr>
        <p:spPr>
          <a:xfrm>
            <a:off x="4014820" y="3667482"/>
            <a:ext cx="120010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Long-term Memory</a:t>
            </a:r>
            <a:endParaRPr lang="en-GB" dirty="0"/>
          </a:p>
        </p:txBody>
      </p:sp>
      <p:sp>
        <p:nvSpPr>
          <p:cNvPr id="7" name="TextBox 6"/>
          <p:cNvSpPr txBox="1"/>
          <p:nvPr/>
        </p:nvSpPr>
        <p:spPr>
          <a:xfrm>
            <a:off x="3962400" y="1851881"/>
            <a:ext cx="130494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Knowledge Skills &amp; Attitudes</a:t>
            </a:r>
            <a:endParaRPr lang="en-GB" dirty="0"/>
          </a:p>
        </p:txBody>
      </p:sp>
      <p:sp>
        <p:nvSpPr>
          <p:cNvPr id="8" name="TextBox 7"/>
          <p:cNvSpPr txBox="1"/>
          <p:nvPr/>
        </p:nvSpPr>
        <p:spPr>
          <a:xfrm>
            <a:off x="6858000" y="1990381"/>
            <a:ext cx="13716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New Behaviours</a:t>
            </a:r>
            <a:endParaRPr lang="en-GB" dirty="0"/>
          </a:p>
        </p:txBody>
      </p:sp>
      <p:cxnSp>
        <p:nvCxnSpPr>
          <p:cNvPr id="12" name="Straight Arrow Connector 11"/>
          <p:cNvCxnSpPr>
            <a:stCxn id="4" idx="3"/>
            <a:endCxn id="7" idx="1"/>
          </p:cNvCxnSpPr>
          <p:nvPr/>
        </p:nvCxnSpPr>
        <p:spPr>
          <a:xfrm flipV="1">
            <a:off x="2571706" y="2313546"/>
            <a:ext cx="1390694"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41882" y="1658925"/>
            <a:ext cx="1250342" cy="646331"/>
          </a:xfrm>
          <a:prstGeom prst="rect">
            <a:avLst/>
          </a:prstGeom>
          <a:noFill/>
        </p:spPr>
        <p:txBody>
          <a:bodyPr wrap="none" rtlCol="0">
            <a:spAutoFit/>
          </a:bodyPr>
          <a:lstStyle/>
          <a:p>
            <a:r>
              <a:rPr lang="en-GB" dirty="0" smtClean="0"/>
              <a:t>Defined as</a:t>
            </a:r>
          </a:p>
          <a:p>
            <a:r>
              <a:rPr lang="en-GB" dirty="0"/>
              <a:t>a</a:t>
            </a:r>
            <a:r>
              <a:rPr lang="en-GB" dirty="0" smtClean="0"/>
              <a:t> change in</a:t>
            </a:r>
            <a:endParaRPr lang="en-GB" dirty="0"/>
          </a:p>
        </p:txBody>
      </p:sp>
      <p:cxnSp>
        <p:nvCxnSpPr>
          <p:cNvPr id="16" name="Straight Arrow Connector 15"/>
          <p:cNvCxnSpPr>
            <a:stCxn id="7" idx="2"/>
            <a:endCxn id="6" idx="0"/>
          </p:cNvCxnSpPr>
          <p:nvPr/>
        </p:nvCxnSpPr>
        <p:spPr>
          <a:xfrm flipH="1">
            <a:off x="4614873" y="2775211"/>
            <a:ext cx="1" cy="89227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7253" y="2964180"/>
            <a:ext cx="1029000" cy="369332"/>
          </a:xfrm>
          <a:prstGeom prst="rect">
            <a:avLst/>
          </a:prstGeom>
          <a:noFill/>
        </p:spPr>
        <p:txBody>
          <a:bodyPr wrap="none" rtlCol="0">
            <a:spAutoFit/>
          </a:bodyPr>
          <a:lstStyle/>
          <a:p>
            <a:r>
              <a:rPr lang="en-GB" dirty="0" smtClean="0"/>
              <a:t>Stored in</a:t>
            </a:r>
            <a:endParaRPr lang="en-GB" dirty="0"/>
          </a:p>
        </p:txBody>
      </p:sp>
      <p:cxnSp>
        <p:nvCxnSpPr>
          <p:cNvPr id="21" name="Straight Arrow Connector 20"/>
          <p:cNvCxnSpPr>
            <a:stCxn id="7" idx="3"/>
            <a:endCxn id="8" idx="1"/>
          </p:cNvCxnSpPr>
          <p:nvPr/>
        </p:nvCxnSpPr>
        <p:spPr>
          <a:xfrm>
            <a:off x="5267347" y="2313546"/>
            <a:ext cx="1590653"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34000" y="1935924"/>
            <a:ext cx="1499898" cy="369332"/>
          </a:xfrm>
          <a:prstGeom prst="rect">
            <a:avLst/>
          </a:prstGeom>
          <a:noFill/>
        </p:spPr>
        <p:txBody>
          <a:bodyPr wrap="none" rtlCol="0">
            <a:spAutoFit/>
          </a:bodyPr>
          <a:lstStyle/>
          <a:p>
            <a:r>
              <a:rPr lang="en-GB" dirty="0" smtClean="0"/>
              <a:t>Observable as</a:t>
            </a:r>
            <a:endParaRPr lang="en-GB" dirty="0"/>
          </a:p>
        </p:txBody>
      </p:sp>
    </p:spTree>
    <p:extLst>
      <p:ext uri="{BB962C8B-B14F-4D97-AF65-F5344CB8AC3E}">
        <p14:creationId xmlns:p14="http://schemas.microsoft.com/office/powerpoint/2010/main" val="39823984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Why </a:t>
            </a:r>
            <a:r>
              <a:rPr lang="en-GB" dirty="0"/>
              <a:t>is memory so important in learning?</a:t>
            </a:r>
          </a:p>
          <a:p>
            <a:r>
              <a:rPr lang="en-GB" dirty="0" smtClean="0"/>
              <a:t>What </a:t>
            </a:r>
            <a:r>
              <a:rPr lang="en-GB" dirty="0"/>
              <a:t>are the main parts of human memory?</a:t>
            </a:r>
          </a:p>
          <a:p>
            <a:r>
              <a:rPr lang="en-GB" dirty="0" smtClean="0"/>
              <a:t>What </a:t>
            </a:r>
            <a:r>
              <a:rPr lang="en-GB" dirty="0"/>
              <a:t>is the process (and errors) of storing and retrieving memories?</a:t>
            </a:r>
          </a:p>
          <a:p>
            <a:r>
              <a:rPr lang="en-GB" dirty="0" smtClean="0"/>
              <a:t>How </a:t>
            </a:r>
            <a:r>
              <a:rPr lang="en-GB" dirty="0"/>
              <a:t>does knowing facts lead to understanding?</a:t>
            </a:r>
          </a:p>
          <a:p>
            <a:r>
              <a:rPr lang="en-GB" dirty="0" smtClean="0"/>
              <a:t>What </a:t>
            </a:r>
            <a:r>
              <a:rPr lang="en-GB" dirty="0"/>
              <a:t>determines our speed of learning?</a:t>
            </a:r>
          </a:p>
          <a:p>
            <a:r>
              <a:rPr lang="en-GB" dirty="0" smtClean="0"/>
              <a:t>What </a:t>
            </a:r>
            <a:r>
              <a:rPr lang="en-GB" dirty="0"/>
              <a:t>is Cognitive Load theory?</a:t>
            </a:r>
          </a:p>
          <a:p>
            <a:r>
              <a:rPr lang="en-GB" dirty="0" smtClean="0"/>
              <a:t>What </a:t>
            </a:r>
            <a:r>
              <a:rPr lang="en-GB" dirty="0"/>
              <a:t>effects our motivation</a:t>
            </a:r>
            <a:r>
              <a:rPr lang="en-GB" dirty="0" smtClean="0"/>
              <a:t>?</a:t>
            </a:r>
            <a:endParaRPr lang="en-GB" dirty="0"/>
          </a:p>
        </p:txBody>
      </p:sp>
    </p:spTree>
    <p:extLst>
      <p:ext uri="{BB962C8B-B14F-4D97-AF65-F5344CB8AC3E}">
        <p14:creationId xmlns:p14="http://schemas.microsoft.com/office/powerpoint/2010/main" val="42735224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upload.wikimedia.org/wikipedia/commons/9/94/Information_Processing_Model_-_Atkinson_%26_Shiffrin.jpg"/>
          <p:cNvPicPr>
            <a:picLocks noChangeAspect="1" noChangeArrowheads="1"/>
          </p:cNvPicPr>
          <p:nvPr/>
        </p:nvPicPr>
        <p:blipFill rotWithShape="1">
          <a:blip r:embed="rId2">
            <a:extLst>
              <a:ext uri="{28A0092B-C50C-407E-A947-70E740481C1C}">
                <a14:useLocalDpi xmlns:a14="http://schemas.microsoft.com/office/drawing/2010/main" val="0"/>
              </a:ext>
            </a:extLst>
          </a:blip>
          <a:srcRect l="3471" t="18371" r="5807" b="2707"/>
          <a:stretch/>
        </p:blipFill>
        <p:spPr bwMode="auto">
          <a:xfrm>
            <a:off x="91440" y="1835908"/>
            <a:ext cx="4777739" cy="312044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5105400" y="1734282"/>
            <a:ext cx="3843165" cy="2742468"/>
            <a:chOff x="4572000" y="1051114"/>
            <a:chExt cx="5069330" cy="3617456"/>
          </a:xfrm>
        </p:grpSpPr>
        <p:pic>
          <p:nvPicPr>
            <p:cNvPr id="17" name="Picture 2" descr="https://upload.wikimedia.org/wikipedia/commons/thumb/a/af/Structure_of_Observed_Learning_Outcomes_%28SOLO%29_Taxonomy.png/1280px-Structure_of_Observed_Learning_Outcomes_%28SOLO%29_Taxonom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274495"/>
              <a:ext cx="5069330" cy="3394075"/>
            </a:xfrm>
            <a:prstGeom prst="rect">
              <a:avLst/>
            </a:prstGeom>
            <a:noFill/>
            <a:extLst>
              <a:ext uri="{909E8E84-426E-40DD-AFC4-6F175D3DCCD1}">
                <a14:hiddenFill xmlns:a14="http://schemas.microsoft.com/office/drawing/2010/main">
                  <a:solidFill>
                    <a:srgbClr val="FFFFFF"/>
                  </a:solidFill>
                </a14:hiddenFill>
              </a:ext>
            </a:extLst>
          </p:spPr>
        </p:pic>
        <p:sp>
          <p:nvSpPr>
            <p:cNvPr id="18" name="Left Brace 17"/>
            <p:cNvSpPr/>
            <p:nvPr/>
          </p:nvSpPr>
          <p:spPr>
            <a:xfrm rot="5400000">
              <a:off x="6592315" y="1712645"/>
              <a:ext cx="266700" cy="1828800"/>
            </a:xfrm>
            <a:prstGeom prst="leftBrace">
              <a:avLst>
                <a:gd name="adj1" fmla="val 40000"/>
                <a:gd name="adj2" fmla="val 5083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p:cNvSpPr txBox="1"/>
            <p:nvPr/>
          </p:nvSpPr>
          <p:spPr>
            <a:xfrm>
              <a:off x="6039402" y="2111391"/>
              <a:ext cx="1372526" cy="405974"/>
            </a:xfrm>
            <a:prstGeom prst="rect">
              <a:avLst/>
            </a:prstGeom>
            <a:noFill/>
          </p:spPr>
          <p:txBody>
            <a:bodyPr wrap="none" rtlCol="0">
              <a:spAutoFit/>
            </a:bodyPr>
            <a:lstStyle/>
            <a:p>
              <a:pPr algn="ctr"/>
              <a:r>
                <a:rPr lang="en-GB" sz="1400" b="1" dirty="0">
                  <a:solidFill>
                    <a:schemeClr val="tx1">
                      <a:lumMod val="65000"/>
                      <a:lumOff val="35000"/>
                    </a:schemeClr>
                  </a:solidFill>
                </a:rPr>
                <a:t>Facts, Ideas</a:t>
              </a:r>
              <a:endParaRPr lang="en-GB" sz="1600" b="1" dirty="0">
                <a:solidFill>
                  <a:schemeClr val="tx1">
                    <a:lumMod val="65000"/>
                    <a:lumOff val="35000"/>
                  </a:schemeClr>
                </a:solidFill>
              </a:endParaRPr>
            </a:p>
          </p:txBody>
        </p:sp>
        <p:sp>
          <p:nvSpPr>
            <p:cNvPr id="20" name="Left Brace 19"/>
            <p:cNvSpPr/>
            <p:nvPr/>
          </p:nvSpPr>
          <p:spPr>
            <a:xfrm rot="5400000">
              <a:off x="8009635" y="2049195"/>
              <a:ext cx="266700" cy="914400"/>
            </a:xfrm>
            <a:prstGeom prst="leftBrace">
              <a:avLst>
                <a:gd name="adj1" fmla="val 40000"/>
                <a:gd name="adj2" fmla="val 5083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p:cNvSpPr txBox="1"/>
            <p:nvPr/>
          </p:nvSpPr>
          <p:spPr>
            <a:xfrm>
              <a:off x="6704430" y="1208071"/>
              <a:ext cx="1757440" cy="690154"/>
            </a:xfrm>
            <a:prstGeom prst="rect">
              <a:avLst/>
            </a:prstGeom>
            <a:noFill/>
          </p:spPr>
          <p:txBody>
            <a:bodyPr wrap="none" rtlCol="0">
              <a:spAutoFit/>
            </a:bodyPr>
            <a:lstStyle/>
            <a:p>
              <a:r>
                <a:rPr lang="en-GB" sz="1400" b="1" dirty="0" smtClean="0">
                  <a:solidFill>
                    <a:schemeClr val="tx1">
                      <a:lumMod val="65000"/>
                      <a:lumOff val="35000"/>
                    </a:schemeClr>
                  </a:solidFill>
                </a:rPr>
                <a:t>Understanding,</a:t>
              </a:r>
            </a:p>
            <a:p>
              <a:r>
                <a:rPr lang="en-GB" sz="1400" b="1" dirty="0" smtClean="0">
                  <a:solidFill>
                    <a:schemeClr val="tx1">
                      <a:lumMod val="65000"/>
                      <a:lumOff val="35000"/>
                    </a:schemeClr>
                  </a:solidFill>
                </a:rPr>
                <a:t>Schemata</a:t>
              </a:r>
              <a:endParaRPr lang="en-GB" b="1" dirty="0">
                <a:solidFill>
                  <a:schemeClr val="tx1">
                    <a:lumMod val="65000"/>
                    <a:lumOff val="35000"/>
                  </a:schemeClr>
                </a:solidFill>
              </a:endParaRPr>
            </a:p>
          </p:txBody>
        </p:sp>
        <p:sp>
          <p:nvSpPr>
            <p:cNvPr id="22" name="Left Brace 21"/>
            <p:cNvSpPr/>
            <p:nvPr/>
          </p:nvSpPr>
          <p:spPr>
            <a:xfrm rot="5400000">
              <a:off x="8954515" y="1307673"/>
              <a:ext cx="266700" cy="914400"/>
            </a:xfrm>
            <a:prstGeom prst="leftBrace">
              <a:avLst>
                <a:gd name="adj1" fmla="val 40000"/>
                <a:gd name="adj2" fmla="val 5083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8600675" y="1051114"/>
              <a:ext cx="998688" cy="694262"/>
            </a:xfrm>
            <a:prstGeom prst="rect">
              <a:avLst/>
            </a:prstGeom>
            <a:noFill/>
          </p:spPr>
          <p:txBody>
            <a:bodyPr wrap="none" rtlCol="0">
              <a:spAutoFit/>
            </a:bodyPr>
            <a:lstStyle/>
            <a:p>
              <a:pPr algn="ctr"/>
              <a:r>
                <a:rPr lang="en-GB" sz="1400" b="1" dirty="0">
                  <a:solidFill>
                    <a:schemeClr val="tx1">
                      <a:lumMod val="65000"/>
                      <a:lumOff val="35000"/>
                    </a:schemeClr>
                  </a:solidFill>
                </a:rPr>
                <a:t>Mental </a:t>
              </a:r>
              <a:endParaRPr lang="en-GB" sz="1400" b="1" dirty="0" smtClean="0">
                <a:solidFill>
                  <a:schemeClr val="tx1">
                    <a:lumMod val="65000"/>
                    <a:lumOff val="35000"/>
                  </a:schemeClr>
                </a:solidFill>
              </a:endParaRPr>
            </a:p>
            <a:p>
              <a:pPr algn="ctr"/>
              <a:r>
                <a:rPr lang="en-GB" sz="1400" b="1" dirty="0" smtClean="0">
                  <a:solidFill>
                    <a:schemeClr val="tx1">
                      <a:lumMod val="65000"/>
                      <a:lumOff val="35000"/>
                    </a:schemeClr>
                  </a:solidFill>
                </a:rPr>
                <a:t>Models</a:t>
              </a:r>
              <a:endParaRPr lang="en-GB" sz="1400" b="1" dirty="0">
                <a:solidFill>
                  <a:schemeClr val="tx1">
                    <a:lumMod val="65000"/>
                    <a:lumOff val="35000"/>
                  </a:schemeClr>
                </a:solidFill>
              </a:endParaRPr>
            </a:p>
          </p:txBody>
        </p:sp>
      </p:grpSp>
      <p:cxnSp>
        <p:nvCxnSpPr>
          <p:cNvPr id="25" name="Straight Connector 24"/>
          <p:cNvCxnSpPr>
            <a:stCxn id="20" idx="1"/>
            <a:endCxn id="21" idx="2"/>
          </p:cNvCxnSpPr>
          <p:nvPr/>
        </p:nvCxnSpPr>
        <p:spPr>
          <a:xfrm flipH="1" flipV="1">
            <a:off x="7388216" y="2376494"/>
            <a:ext cx="418648" cy="35997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43000" y="424870"/>
            <a:ext cx="938784"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600" dirty="0"/>
              <a:t>Learning</a:t>
            </a:r>
          </a:p>
        </p:txBody>
      </p:sp>
      <p:sp>
        <p:nvSpPr>
          <p:cNvPr id="27" name="TextBox 26"/>
          <p:cNvSpPr txBox="1"/>
          <p:nvPr/>
        </p:nvSpPr>
        <p:spPr>
          <a:xfrm>
            <a:off x="3638017" y="1352550"/>
            <a:ext cx="938784"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600" dirty="0" smtClean="0"/>
              <a:t>Memory</a:t>
            </a:r>
            <a:endParaRPr lang="en-GB" sz="1600" dirty="0"/>
          </a:p>
        </p:txBody>
      </p:sp>
      <p:sp>
        <p:nvSpPr>
          <p:cNvPr id="29" name="TextBox 28"/>
          <p:cNvSpPr txBox="1"/>
          <p:nvPr/>
        </p:nvSpPr>
        <p:spPr>
          <a:xfrm>
            <a:off x="3505199" y="178648"/>
            <a:ext cx="120441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600" dirty="0" smtClean="0"/>
              <a:t>Knowledge Skills &amp; Attitudes</a:t>
            </a:r>
            <a:endParaRPr lang="en-GB" sz="1600" dirty="0"/>
          </a:p>
        </p:txBody>
      </p:sp>
      <p:sp>
        <p:nvSpPr>
          <p:cNvPr id="30" name="TextBox 29"/>
          <p:cNvSpPr txBox="1"/>
          <p:nvPr/>
        </p:nvSpPr>
        <p:spPr>
          <a:xfrm>
            <a:off x="6217882" y="301758"/>
            <a:ext cx="124814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600" dirty="0" smtClean="0"/>
              <a:t>New Behaviours</a:t>
            </a:r>
            <a:endParaRPr lang="en-GB" sz="1600" dirty="0"/>
          </a:p>
        </p:txBody>
      </p:sp>
      <p:cxnSp>
        <p:nvCxnSpPr>
          <p:cNvPr id="31" name="Straight Arrow Connector 30"/>
          <p:cNvCxnSpPr>
            <a:stCxn id="24" idx="3"/>
            <a:endCxn id="29" idx="1"/>
          </p:cNvCxnSpPr>
          <p:nvPr/>
        </p:nvCxnSpPr>
        <p:spPr>
          <a:xfrm>
            <a:off x="2081784" y="594147"/>
            <a:ext cx="1423415" cy="0"/>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182203" y="43722"/>
            <a:ext cx="1125501" cy="584775"/>
          </a:xfrm>
          <a:prstGeom prst="rect">
            <a:avLst/>
          </a:prstGeom>
          <a:noFill/>
        </p:spPr>
        <p:txBody>
          <a:bodyPr wrap="none" rtlCol="0">
            <a:spAutoFit/>
          </a:bodyPr>
          <a:lstStyle/>
          <a:p>
            <a:r>
              <a:rPr lang="en-GB" sz="1600" dirty="0" smtClean="0"/>
              <a:t>Defined as</a:t>
            </a:r>
          </a:p>
          <a:p>
            <a:r>
              <a:rPr lang="en-GB" sz="1600" dirty="0"/>
              <a:t>a</a:t>
            </a:r>
            <a:r>
              <a:rPr lang="en-GB" sz="1600" dirty="0" smtClean="0"/>
              <a:t> change in</a:t>
            </a:r>
            <a:endParaRPr lang="en-GB" sz="1600" dirty="0"/>
          </a:p>
        </p:txBody>
      </p:sp>
      <p:cxnSp>
        <p:nvCxnSpPr>
          <p:cNvPr id="33" name="Straight Arrow Connector 32"/>
          <p:cNvCxnSpPr>
            <a:stCxn id="29" idx="2"/>
            <a:endCxn id="27" idx="0"/>
          </p:cNvCxnSpPr>
          <p:nvPr/>
        </p:nvCxnSpPr>
        <p:spPr>
          <a:xfrm>
            <a:off x="4107409" y="1009645"/>
            <a:ext cx="0" cy="342905"/>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084592" y="1000288"/>
            <a:ext cx="935000" cy="338554"/>
          </a:xfrm>
          <a:prstGeom prst="rect">
            <a:avLst/>
          </a:prstGeom>
          <a:noFill/>
        </p:spPr>
        <p:txBody>
          <a:bodyPr wrap="none" rtlCol="0">
            <a:spAutoFit/>
          </a:bodyPr>
          <a:lstStyle/>
          <a:p>
            <a:r>
              <a:rPr lang="en-GB" sz="1600" dirty="0" smtClean="0"/>
              <a:t>Stored in</a:t>
            </a:r>
            <a:endParaRPr lang="en-GB" sz="1600" dirty="0"/>
          </a:p>
        </p:txBody>
      </p:sp>
      <p:cxnSp>
        <p:nvCxnSpPr>
          <p:cNvPr id="35" name="Straight Arrow Connector 34"/>
          <p:cNvCxnSpPr>
            <a:stCxn id="29" idx="3"/>
            <a:endCxn id="30" idx="1"/>
          </p:cNvCxnSpPr>
          <p:nvPr/>
        </p:nvCxnSpPr>
        <p:spPr>
          <a:xfrm flipV="1">
            <a:off x="4709618" y="594146"/>
            <a:ext cx="1508264"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800600" y="178648"/>
            <a:ext cx="1352743" cy="338554"/>
          </a:xfrm>
          <a:prstGeom prst="rect">
            <a:avLst/>
          </a:prstGeom>
          <a:noFill/>
        </p:spPr>
        <p:txBody>
          <a:bodyPr wrap="none" rtlCol="0">
            <a:spAutoFit/>
          </a:bodyPr>
          <a:lstStyle/>
          <a:p>
            <a:r>
              <a:rPr lang="en-GB" sz="1600" dirty="0"/>
              <a:t>Observable as</a:t>
            </a:r>
          </a:p>
        </p:txBody>
      </p:sp>
      <p:pic>
        <p:nvPicPr>
          <p:cNvPr id="43" name="Picture 2" descr="https://lh6.googleusercontent.com/QQMDIG7vMJNBLeCGd4VEP-YjF2ZLhqdiT6MZ5cxhgP__ltgA0XqmRM4LsX4S-JtyeErTyTxTiMZPCIqNDvzcv9AMYDNtXDub9-mifuSbKQxbbM8lMjM=w974">
            <a:extLst>
              <a:ext uri="{FF2B5EF4-FFF2-40B4-BE49-F238E27FC236}">
                <a16:creationId xmlns:a16="http://schemas.microsoft.com/office/drawing/2014/main" xmlns="" id="{D71026E8-74B5-4672-8008-A00617EC5E7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10" t="6399" b="61122"/>
          <a:stretch/>
        </p:blipFill>
        <p:spPr bwMode="auto">
          <a:xfrm>
            <a:off x="6172200" y="4426151"/>
            <a:ext cx="2700844" cy="70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0154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lh6.googleusercontent.com/QQMDIG7vMJNBLeCGd4VEP-YjF2ZLhqdiT6MZ5cxhgP__ltgA0XqmRM4LsX4S-JtyeErTyTxTiMZPCIqNDvzcv9AMYDNtXDub9-mifuSbKQxbbM8lMjM=w974">
            <a:extLst>
              <a:ext uri="{FF2B5EF4-FFF2-40B4-BE49-F238E27FC236}">
                <a16:creationId xmlns:a16="http://schemas.microsoft.com/office/drawing/2014/main" xmlns="" id="{D71026E8-74B5-4672-8008-A00617EC5E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10" t="6399" b="61122"/>
          <a:stretch/>
        </p:blipFill>
        <p:spPr bwMode="auto">
          <a:xfrm>
            <a:off x="3153752" y="223955"/>
            <a:ext cx="4900640" cy="128099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D2F0639E-5C92-4418-94C2-4763CC6F2B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577" t="7060" r="34838" b="61834"/>
          <a:stretch/>
        </p:blipFill>
        <p:spPr bwMode="auto">
          <a:xfrm>
            <a:off x="1295400" y="336561"/>
            <a:ext cx="1066800" cy="1055783"/>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228600" y="1581150"/>
            <a:ext cx="864698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4" descr="https://lh5.googleusercontent.com/qkwWlX66EYdEsBr_ZN6NBC77f9n4gX8I_027_Xt8-3-JGsJI7nc-eFBK_JwuFe8_6gSD6PAEXz4O476j0j9s9nQCbXSVwoyrTDvYqsMmbiQRLyhzYyw=w67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603" y="1737995"/>
            <a:ext cx="4523193" cy="33940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Zone of Proximal Development">
            <a:extLst>
              <a:ext uri="{FF2B5EF4-FFF2-40B4-BE49-F238E27FC236}">
                <a16:creationId xmlns:a16="http://schemas.microsoft.com/office/drawing/2014/main" xmlns="" id="{1D551D62-329D-4616-908B-EC20ACAEB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943" y="3095758"/>
            <a:ext cx="1928267" cy="1822671"/>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xmlns="" id="{CE6915D0-1515-49FB-BC8B-5D1AB59611E3}"/>
              </a:ext>
            </a:extLst>
          </p:cNvPr>
          <p:cNvGrpSpPr/>
          <p:nvPr/>
        </p:nvGrpSpPr>
        <p:grpSpPr>
          <a:xfrm>
            <a:off x="5170808" y="1647386"/>
            <a:ext cx="3482976" cy="1290111"/>
            <a:chOff x="1563621" y="2033774"/>
            <a:chExt cx="5671771" cy="2100851"/>
          </a:xfrm>
        </p:grpSpPr>
        <p:sp>
          <p:nvSpPr>
            <p:cNvPr id="29" name="Rectangle 28">
              <a:extLst>
                <a:ext uri="{FF2B5EF4-FFF2-40B4-BE49-F238E27FC236}">
                  <a16:creationId xmlns:a16="http://schemas.microsoft.com/office/drawing/2014/main" xmlns="" id="{0816DEF2-B8F3-4725-942E-2E481CEEF91E}"/>
                </a:ext>
              </a:extLst>
            </p:cNvPr>
            <p:cNvSpPr/>
            <p:nvPr/>
          </p:nvSpPr>
          <p:spPr>
            <a:xfrm>
              <a:off x="2971800" y="2279362"/>
              <a:ext cx="551310" cy="751787"/>
            </a:xfrm>
            <a:prstGeom prst="rect">
              <a:avLst/>
            </a:prstGeom>
          </p:spPr>
          <p:txBody>
            <a:bodyPr wrap="none">
              <a:spAutoFit/>
            </a:bodyPr>
            <a:lstStyle/>
            <a:p>
              <a:r>
                <a:rPr lang="en-GB" sz="2400" dirty="0"/>
                <a:t>×</a:t>
              </a:r>
            </a:p>
          </p:txBody>
        </p:sp>
        <p:sp>
          <p:nvSpPr>
            <p:cNvPr id="30" name="Rectangle 29">
              <a:extLst>
                <a:ext uri="{FF2B5EF4-FFF2-40B4-BE49-F238E27FC236}">
                  <a16:creationId xmlns:a16="http://schemas.microsoft.com/office/drawing/2014/main" xmlns="" id="{CDB1E46F-C6D7-4F4F-BC96-EE5A37FBE451}"/>
                </a:ext>
              </a:extLst>
            </p:cNvPr>
            <p:cNvSpPr/>
            <p:nvPr/>
          </p:nvSpPr>
          <p:spPr>
            <a:xfrm>
              <a:off x="5028939" y="2269277"/>
              <a:ext cx="551310" cy="751787"/>
            </a:xfrm>
            <a:prstGeom prst="rect">
              <a:avLst/>
            </a:prstGeom>
          </p:spPr>
          <p:txBody>
            <a:bodyPr wrap="none">
              <a:spAutoFit/>
            </a:bodyPr>
            <a:lstStyle/>
            <a:p>
              <a:r>
                <a:rPr lang="en-GB" sz="2400" dirty="0"/>
                <a:t>×</a:t>
              </a:r>
            </a:p>
          </p:txBody>
        </p:sp>
        <p:grpSp>
          <p:nvGrpSpPr>
            <p:cNvPr id="31" name="Group 30">
              <a:extLst>
                <a:ext uri="{FF2B5EF4-FFF2-40B4-BE49-F238E27FC236}">
                  <a16:creationId xmlns:a16="http://schemas.microsoft.com/office/drawing/2014/main" xmlns="" id="{33DF6C19-E1A7-47CE-B172-7445FC92005D}"/>
                </a:ext>
              </a:extLst>
            </p:cNvPr>
            <p:cNvGrpSpPr/>
            <p:nvPr/>
          </p:nvGrpSpPr>
          <p:grpSpPr>
            <a:xfrm>
              <a:off x="1563621" y="2056856"/>
              <a:ext cx="1232618" cy="1786271"/>
              <a:chOff x="2269264" y="2104464"/>
              <a:chExt cx="1232618" cy="1786271"/>
            </a:xfrm>
          </p:grpSpPr>
          <p:pic>
            <p:nvPicPr>
              <p:cNvPr id="38" name="Graphic 6" descr="Watch">
                <a:extLst>
                  <a:ext uri="{FF2B5EF4-FFF2-40B4-BE49-F238E27FC236}">
                    <a16:creationId xmlns:a16="http://schemas.microsoft.com/office/drawing/2014/main" xmlns="" id="{BF86A195-F416-4D89-B51A-A65FD011F67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28373" y="2104464"/>
                <a:ext cx="914400" cy="914400"/>
              </a:xfrm>
              <a:prstGeom prst="rect">
                <a:avLst/>
              </a:prstGeom>
            </p:spPr>
          </p:pic>
          <p:sp>
            <p:nvSpPr>
              <p:cNvPr id="39" name="Rectangle 38">
                <a:extLst>
                  <a:ext uri="{FF2B5EF4-FFF2-40B4-BE49-F238E27FC236}">
                    <a16:creationId xmlns:a16="http://schemas.microsoft.com/office/drawing/2014/main" xmlns="" id="{7B53E061-8F26-4F12-954D-5BEDE5ADAA8F}"/>
                  </a:ext>
                </a:extLst>
              </p:cNvPr>
              <p:cNvSpPr/>
              <p:nvPr/>
            </p:nvSpPr>
            <p:spPr>
              <a:xfrm>
                <a:off x="2269264" y="3138948"/>
                <a:ext cx="1232618" cy="751787"/>
              </a:xfrm>
              <a:prstGeom prst="rect">
                <a:avLst/>
              </a:prstGeom>
            </p:spPr>
            <p:txBody>
              <a:bodyPr wrap="none">
                <a:spAutoFit/>
              </a:bodyPr>
              <a:lstStyle/>
              <a:p>
                <a:pPr algn="ctr"/>
                <a:r>
                  <a:rPr lang="en-GB" sz="2400" dirty="0"/>
                  <a:t>time</a:t>
                </a:r>
              </a:p>
            </p:txBody>
          </p:sp>
        </p:grpSp>
        <p:grpSp>
          <p:nvGrpSpPr>
            <p:cNvPr id="32" name="Group 31">
              <a:extLst>
                <a:ext uri="{FF2B5EF4-FFF2-40B4-BE49-F238E27FC236}">
                  <a16:creationId xmlns:a16="http://schemas.microsoft.com/office/drawing/2014/main" xmlns="" id="{4FF136AC-4A6B-400A-8B5E-3C9E858F3F52}"/>
                </a:ext>
              </a:extLst>
            </p:cNvPr>
            <p:cNvGrpSpPr/>
            <p:nvPr/>
          </p:nvGrpSpPr>
          <p:grpSpPr>
            <a:xfrm>
              <a:off x="3462500" y="2033774"/>
              <a:ext cx="1378694" cy="1809352"/>
              <a:chOff x="3577583" y="2043858"/>
              <a:chExt cx="1378694" cy="1809352"/>
            </a:xfrm>
          </p:grpSpPr>
          <p:pic>
            <p:nvPicPr>
              <p:cNvPr id="36"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D2F0639E-5C92-4418-94C2-4763CC6F2B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577" t="7060" r="34838" b="61834"/>
              <a:stretch/>
            </p:blipFill>
            <p:spPr bwMode="auto">
              <a:xfrm>
                <a:off x="3733800" y="2043858"/>
                <a:ext cx="1066800" cy="105578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xmlns="" id="{2301C7DB-DC92-4885-9345-D8142979AD25}"/>
                  </a:ext>
                </a:extLst>
              </p:cNvPr>
              <p:cNvSpPr/>
              <p:nvPr/>
            </p:nvSpPr>
            <p:spPr>
              <a:xfrm>
                <a:off x="3577583" y="3101423"/>
                <a:ext cx="1378694" cy="751787"/>
              </a:xfrm>
              <a:prstGeom prst="rect">
                <a:avLst/>
              </a:prstGeom>
            </p:spPr>
            <p:txBody>
              <a:bodyPr wrap="none">
                <a:spAutoFit/>
              </a:bodyPr>
              <a:lstStyle/>
              <a:p>
                <a:pPr algn="ctr"/>
                <a:r>
                  <a:rPr lang="en-GB" sz="2400" dirty="0"/>
                  <a:t>focus</a:t>
                </a:r>
              </a:p>
            </p:txBody>
          </p:sp>
        </p:grpSp>
        <p:grpSp>
          <p:nvGrpSpPr>
            <p:cNvPr id="33" name="Group 32">
              <a:extLst>
                <a:ext uri="{FF2B5EF4-FFF2-40B4-BE49-F238E27FC236}">
                  <a16:creationId xmlns:a16="http://schemas.microsoft.com/office/drawing/2014/main" xmlns="" id="{26877C5C-B654-404C-B1C2-DCFBABA24112}"/>
                </a:ext>
              </a:extLst>
            </p:cNvPr>
            <p:cNvGrpSpPr/>
            <p:nvPr/>
          </p:nvGrpSpPr>
          <p:grpSpPr>
            <a:xfrm>
              <a:off x="5266022" y="2056856"/>
              <a:ext cx="1969370" cy="2077769"/>
              <a:chOff x="4607550" y="2064027"/>
              <a:chExt cx="1969370" cy="2077769"/>
            </a:xfrm>
          </p:grpSpPr>
          <p:pic>
            <p:nvPicPr>
              <p:cNvPr id="34" name="Picture 33" descr="https://lh5.googleusercontent.com/qkwWlX66EYdEsBr_ZN6NBC77f9n4gX8I_027_Xt8-3-JGsJI7nc-eFBK_JwuFe8_6gSD6PAEXz4O476j0j9s9nQCbXSVwoyrTDvYqsMmbiQRLyhzYyw=w673">
                <a:extLst>
                  <a:ext uri="{FF2B5EF4-FFF2-40B4-BE49-F238E27FC236}">
                    <a16:creationId xmlns:a16="http://schemas.microsoft.com/office/drawing/2014/main" xmlns="" id="{EF382947-88EE-41EE-9A0A-499407E9C4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00" t="63560" r="35568" b="5334"/>
              <a:stretch/>
            </p:blipFill>
            <p:spPr bwMode="auto">
              <a:xfrm>
                <a:off x="5103739" y="2064027"/>
                <a:ext cx="981969" cy="1035614"/>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xmlns="" id="{16A113A0-5779-4BB4-A0A0-07CFA59E6753}"/>
                  </a:ext>
                </a:extLst>
              </p:cNvPr>
              <p:cNvSpPr/>
              <p:nvPr/>
            </p:nvSpPr>
            <p:spPr>
              <a:xfrm>
                <a:off x="4607550" y="3089294"/>
                <a:ext cx="1969370" cy="1052502"/>
              </a:xfrm>
              <a:prstGeom prst="rect">
                <a:avLst/>
              </a:prstGeom>
            </p:spPr>
            <p:txBody>
              <a:bodyPr wrap="none">
                <a:spAutoFit/>
              </a:bodyPr>
              <a:lstStyle/>
              <a:p>
                <a:pPr algn="ctr"/>
                <a:r>
                  <a:rPr lang="en-GB" dirty="0"/>
                  <a:t>prior </a:t>
                </a:r>
              </a:p>
              <a:p>
                <a:pPr algn="ctr"/>
                <a:r>
                  <a:rPr lang="en-GB" dirty="0"/>
                  <a:t>knowledge</a:t>
                </a:r>
              </a:p>
            </p:txBody>
          </p:sp>
        </p:grpSp>
      </p:grpSp>
      <p:pic>
        <p:nvPicPr>
          <p:cNvPr id="19" name="Picture 18" descr="A picture containing light&#10;&#10;Description automatically generated">
            <a:extLst>
              <a:ext uri="{FF2B5EF4-FFF2-40B4-BE49-F238E27FC236}">
                <a16:creationId xmlns:a16="http://schemas.microsoft.com/office/drawing/2014/main" xmlns="" id="{84641F07-D7FC-46A7-8C9E-1F60C0FA24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4154"/>
          <a:stretch/>
        </p:blipFill>
        <p:spPr>
          <a:xfrm>
            <a:off x="6553200" y="3095758"/>
            <a:ext cx="2469604" cy="2249289"/>
          </a:xfrm>
          <a:prstGeom prst="rect">
            <a:avLst/>
          </a:prstGeom>
        </p:spPr>
      </p:pic>
    </p:spTree>
    <p:extLst>
      <p:ext uri="{BB962C8B-B14F-4D97-AF65-F5344CB8AC3E}">
        <p14:creationId xmlns:p14="http://schemas.microsoft.com/office/powerpoint/2010/main" val="22848364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Activity 1</a:t>
            </a:r>
            <a:endParaRPr lang="en-GB" dirty="0"/>
          </a:p>
        </p:txBody>
      </p:sp>
      <p:sp>
        <p:nvSpPr>
          <p:cNvPr id="3" name="Content Placeholder 2"/>
          <p:cNvSpPr>
            <a:spLocks noGrp="1"/>
          </p:cNvSpPr>
          <p:nvPr>
            <p:ph type="subTitle" idx="1"/>
          </p:nvPr>
        </p:nvSpPr>
        <p:spPr/>
        <p:txBody>
          <a:bodyPr/>
          <a:lstStyle/>
          <a:p>
            <a:pPr marL="0" indent="0">
              <a:buNone/>
            </a:pPr>
            <a:r>
              <a:rPr lang="en-GB" dirty="0" smtClean="0"/>
              <a:t>Explain ‘how students learn’</a:t>
            </a:r>
            <a:endParaRPr lang="en-GB" dirty="0"/>
          </a:p>
        </p:txBody>
      </p:sp>
    </p:spTree>
    <p:extLst>
      <p:ext uri="{BB962C8B-B14F-4D97-AF65-F5344CB8AC3E}">
        <p14:creationId xmlns:p14="http://schemas.microsoft.com/office/powerpoint/2010/main" val="423385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Activity 2</a:t>
            </a:r>
            <a:endParaRPr lang="en-GB" dirty="0"/>
          </a:p>
        </p:txBody>
      </p:sp>
      <p:sp>
        <p:nvSpPr>
          <p:cNvPr id="3" name="Content Placeholder 2"/>
          <p:cNvSpPr>
            <a:spLocks noGrp="1"/>
          </p:cNvSpPr>
          <p:nvPr>
            <p:ph type="subTitle" idx="1"/>
          </p:nvPr>
        </p:nvSpPr>
        <p:spPr>
          <a:xfrm>
            <a:off x="1676400" y="2914650"/>
            <a:ext cx="5791200" cy="1314450"/>
          </a:xfrm>
        </p:spPr>
        <p:txBody>
          <a:bodyPr>
            <a:normAutofit/>
          </a:bodyPr>
          <a:lstStyle/>
          <a:p>
            <a:pPr marL="0" indent="0">
              <a:buNone/>
            </a:pPr>
            <a:r>
              <a:rPr lang="en-GB" dirty="0" smtClean="0"/>
              <a:t>Evaluate your course material against how students learn</a:t>
            </a:r>
            <a:endParaRPr lang="en-GB" dirty="0"/>
          </a:p>
        </p:txBody>
      </p:sp>
    </p:spTree>
    <p:extLst>
      <p:ext uri="{BB962C8B-B14F-4D97-AF65-F5344CB8AC3E}">
        <p14:creationId xmlns:p14="http://schemas.microsoft.com/office/powerpoint/2010/main" val="1626799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2105805"/>
            <a:ext cx="1200106" cy="415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a:t>Learning</a:t>
            </a:r>
          </a:p>
        </p:txBody>
      </p:sp>
      <p:sp>
        <p:nvSpPr>
          <p:cNvPr id="5" name="TextBox 4"/>
          <p:cNvSpPr txBox="1"/>
          <p:nvPr/>
        </p:nvSpPr>
        <p:spPr>
          <a:xfrm>
            <a:off x="1371375" y="694749"/>
            <a:ext cx="12001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Teaching</a:t>
            </a:r>
            <a:endParaRPr lang="en-GB" dirty="0"/>
          </a:p>
        </p:txBody>
      </p:sp>
      <p:sp>
        <p:nvSpPr>
          <p:cNvPr id="6" name="TextBox 5"/>
          <p:cNvSpPr txBox="1"/>
          <p:nvPr/>
        </p:nvSpPr>
        <p:spPr>
          <a:xfrm>
            <a:off x="4014820" y="3667482"/>
            <a:ext cx="120010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Long-term Memory</a:t>
            </a:r>
            <a:endParaRPr lang="en-GB" dirty="0"/>
          </a:p>
        </p:txBody>
      </p:sp>
      <p:sp>
        <p:nvSpPr>
          <p:cNvPr id="7" name="TextBox 6"/>
          <p:cNvSpPr txBox="1"/>
          <p:nvPr/>
        </p:nvSpPr>
        <p:spPr>
          <a:xfrm>
            <a:off x="3962400" y="1851881"/>
            <a:ext cx="130494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Knowledge Skills &amp; Attitudes</a:t>
            </a:r>
            <a:endParaRPr lang="en-GB" dirty="0"/>
          </a:p>
        </p:txBody>
      </p:sp>
      <p:sp>
        <p:nvSpPr>
          <p:cNvPr id="8" name="TextBox 7"/>
          <p:cNvSpPr txBox="1"/>
          <p:nvPr/>
        </p:nvSpPr>
        <p:spPr>
          <a:xfrm>
            <a:off x="6858000" y="1990381"/>
            <a:ext cx="13716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New Behaviours</a:t>
            </a:r>
            <a:endParaRPr lang="en-GB" dirty="0"/>
          </a:p>
        </p:txBody>
      </p:sp>
      <p:cxnSp>
        <p:nvCxnSpPr>
          <p:cNvPr id="10" name="Straight Arrow Connector 9"/>
          <p:cNvCxnSpPr>
            <a:stCxn id="5" idx="2"/>
            <a:endCxn id="4" idx="0"/>
          </p:cNvCxnSpPr>
          <p:nvPr/>
        </p:nvCxnSpPr>
        <p:spPr>
          <a:xfrm>
            <a:off x="1971428" y="1064081"/>
            <a:ext cx="225" cy="1041724"/>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57853" y="1335385"/>
            <a:ext cx="1113575" cy="369332"/>
          </a:xfrm>
          <a:prstGeom prst="rect">
            <a:avLst/>
          </a:prstGeom>
          <a:noFill/>
        </p:spPr>
        <p:txBody>
          <a:bodyPr wrap="none" rtlCol="0">
            <a:spAutoFit/>
          </a:bodyPr>
          <a:lstStyle/>
          <a:p>
            <a:r>
              <a:rPr lang="en-GB" dirty="0" smtClean="0"/>
              <a:t>Facilitates</a:t>
            </a:r>
            <a:endParaRPr lang="en-GB" dirty="0"/>
          </a:p>
        </p:txBody>
      </p:sp>
      <p:cxnSp>
        <p:nvCxnSpPr>
          <p:cNvPr id="12" name="Straight Arrow Connector 11"/>
          <p:cNvCxnSpPr>
            <a:stCxn id="4" idx="3"/>
            <a:endCxn id="7" idx="1"/>
          </p:cNvCxnSpPr>
          <p:nvPr/>
        </p:nvCxnSpPr>
        <p:spPr>
          <a:xfrm flipV="1">
            <a:off x="2571706" y="2313546"/>
            <a:ext cx="1390694"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41882" y="1658925"/>
            <a:ext cx="1250342" cy="646331"/>
          </a:xfrm>
          <a:prstGeom prst="rect">
            <a:avLst/>
          </a:prstGeom>
          <a:noFill/>
        </p:spPr>
        <p:txBody>
          <a:bodyPr wrap="none" rtlCol="0">
            <a:spAutoFit/>
          </a:bodyPr>
          <a:lstStyle/>
          <a:p>
            <a:r>
              <a:rPr lang="en-GB" dirty="0" smtClean="0"/>
              <a:t>Defined as</a:t>
            </a:r>
          </a:p>
          <a:p>
            <a:r>
              <a:rPr lang="en-GB" dirty="0"/>
              <a:t>a</a:t>
            </a:r>
            <a:r>
              <a:rPr lang="en-GB" dirty="0" smtClean="0"/>
              <a:t> change in</a:t>
            </a:r>
            <a:endParaRPr lang="en-GB" dirty="0"/>
          </a:p>
        </p:txBody>
      </p:sp>
      <p:cxnSp>
        <p:nvCxnSpPr>
          <p:cNvPr id="16" name="Straight Arrow Connector 15"/>
          <p:cNvCxnSpPr>
            <a:stCxn id="7" idx="2"/>
            <a:endCxn id="6" idx="0"/>
          </p:cNvCxnSpPr>
          <p:nvPr/>
        </p:nvCxnSpPr>
        <p:spPr>
          <a:xfrm flipH="1">
            <a:off x="4614873" y="2775211"/>
            <a:ext cx="1" cy="89227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607253" y="2964180"/>
            <a:ext cx="1029000" cy="369332"/>
          </a:xfrm>
          <a:prstGeom prst="rect">
            <a:avLst/>
          </a:prstGeom>
          <a:noFill/>
        </p:spPr>
        <p:txBody>
          <a:bodyPr wrap="none" rtlCol="0">
            <a:spAutoFit/>
          </a:bodyPr>
          <a:lstStyle/>
          <a:p>
            <a:r>
              <a:rPr lang="en-GB" dirty="0" smtClean="0"/>
              <a:t>Stored in</a:t>
            </a:r>
            <a:endParaRPr lang="en-GB" dirty="0"/>
          </a:p>
        </p:txBody>
      </p:sp>
      <p:cxnSp>
        <p:nvCxnSpPr>
          <p:cNvPr id="21" name="Straight Arrow Connector 20"/>
          <p:cNvCxnSpPr>
            <a:stCxn id="7" idx="3"/>
            <a:endCxn id="8" idx="1"/>
          </p:cNvCxnSpPr>
          <p:nvPr/>
        </p:nvCxnSpPr>
        <p:spPr>
          <a:xfrm>
            <a:off x="5267347" y="2313546"/>
            <a:ext cx="1590653" cy="1"/>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334000" y="1935924"/>
            <a:ext cx="1499898" cy="369332"/>
          </a:xfrm>
          <a:prstGeom prst="rect">
            <a:avLst/>
          </a:prstGeom>
          <a:noFill/>
        </p:spPr>
        <p:txBody>
          <a:bodyPr wrap="none" rtlCol="0">
            <a:spAutoFit/>
          </a:bodyPr>
          <a:lstStyle/>
          <a:p>
            <a:r>
              <a:rPr lang="en-GB" dirty="0"/>
              <a:t>Observable as</a:t>
            </a:r>
          </a:p>
        </p:txBody>
      </p:sp>
      <p:sp>
        <p:nvSpPr>
          <p:cNvPr id="28" name="TextBox 27"/>
          <p:cNvSpPr txBox="1"/>
          <p:nvPr/>
        </p:nvSpPr>
        <p:spPr>
          <a:xfrm>
            <a:off x="4114800" y="694749"/>
            <a:ext cx="120010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dirty="0" smtClean="0"/>
              <a:t>Lecturing</a:t>
            </a:r>
            <a:endParaRPr lang="en-GB" dirty="0"/>
          </a:p>
        </p:txBody>
      </p:sp>
      <p:sp>
        <p:nvSpPr>
          <p:cNvPr id="29" name="TextBox 28"/>
          <p:cNvSpPr txBox="1"/>
          <p:nvPr/>
        </p:nvSpPr>
        <p:spPr>
          <a:xfrm>
            <a:off x="2743200" y="534058"/>
            <a:ext cx="1261884" cy="369332"/>
          </a:xfrm>
          <a:prstGeom prst="rect">
            <a:avLst/>
          </a:prstGeom>
          <a:noFill/>
        </p:spPr>
        <p:txBody>
          <a:bodyPr wrap="none" rtlCol="0">
            <a:spAutoFit/>
          </a:bodyPr>
          <a:lstStyle/>
          <a:p>
            <a:r>
              <a:rPr lang="en-GB" dirty="0" smtClean="0"/>
              <a:t>One part of</a:t>
            </a:r>
            <a:endParaRPr lang="en-GB" dirty="0"/>
          </a:p>
        </p:txBody>
      </p:sp>
      <p:cxnSp>
        <p:nvCxnSpPr>
          <p:cNvPr id="30" name="Straight Arrow Connector 29"/>
          <p:cNvCxnSpPr>
            <a:stCxn id="28" idx="1"/>
            <a:endCxn id="5" idx="3"/>
          </p:cNvCxnSpPr>
          <p:nvPr/>
        </p:nvCxnSpPr>
        <p:spPr>
          <a:xfrm flipH="1">
            <a:off x="2571481" y="879415"/>
            <a:ext cx="1543319" cy="0"/>
          </a:xfrm>
          <a:prstGeom prst="straightConnector1">
            <a:avLst/>
          </a:prstGeom>
          <a:ln>
            <a:solidFill>
              <a:schemeClr val="accent1">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138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do students learn?</a:t>
            </a:r>
          </a:p>
        </p:txBody>
      </p:sp>
      <p:sp>
        <p:nvSpPr>
          <p:cNvPr id="3" name="Subtitle 2"/>
          <p:cNvSpPr>
            <a:spLocks noGrp="1"/>
          </p:cNvSpPr>
          <p:nvPr>
            <p:ph type="subTitle" idx="1"/>
          </p:nvPr>
        </p:nvSpPr>
        <p:spPr/>
        <p:txBody>
          <a:bodyPr>
            <a:normAutofit fontScale="92500" lnSpcReduction="20000"/>
          </a:bodyPr>
          <a:lstStyle/>
          <a:p>
            <a:r>
              <a:rPr lang="en-GB" dirty="0"/>
              <a:t>Part </a:t>
            </a:r>
            <a:r>
              <a:rPr lang="en-GB" dirty="0" smtClean="0"/>
              <a:t>2</a:t>
            </a:r>
          </a:p>
          <a:p>
            <a:r>
              <a:rPr lang="en-GB" dirty="0"/>
              <a:t>What are the main parts of human memory?</a:t>
            </a:r>
          </a:p>
        </p:txBody>
      </p:sp>
    </p:spTree>
    <p:extLst>
      <p:ext uri="{BB962C8B-B14F-4D97-AF65-F5344CB8AC3E}">
        <p14:creationId xmlns:p14="http://schemas.microsoft.com/office/powerpoint/2010/main" val="737858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memory works</a:t>
            </a:r>
          </a:p>
        </p:txBody>
      </p:sp>
      <p:sp>
        <p:nvSpPr>
          <p:cNvPr id="4" name="Rectangle 3"/>
          <p:cNvSpPr/>
          <p:nvPr/>
        </p:nvSpPr>
        <p:spPr>
          <a:xfrm>
            <a:off x="685800" y="4778573"/>
            <a:ext cx="8382000" cy="307777"/>
          </a:xfrm>
          <a:prstGeom prst="rect">
            <a:avLst/>
          </a:prstGeom>
        </p:spPr>
        <p:txBody>
          <a:bodyPr wrap="square">
            <a:spAutoFit/>
          </a:bodyPr>
          <a:lstStyle/>
          <a:p>
            <a:pPr algn="r"/>
            <a:r>
              <a:rPr lang="en-GB" sz="1400" i="1" dirty="0"/>
              <a:t>Image source: </a:t>
            </a:r>
            <a:r>
              <a:rPr lang="en-GB" sz="1400" dirty="0">
                <a:hlinkClick r:id="rId3"/>
              </a:rPr>
              <a:t>https://sites.google.com/view/efratfurst/learning-in-the-brain</a:t>
            </a:r>
            <a:r>
              <a:rPr lang="en-GB" sz="1400" dirty="0"/>
              <a:t> </a:t>
            </a:r>
            <a:r>
              <a:rPr lang="en-GB" sz="1400" i="1" dirty="0"/>
              <a:t>and </a:t>
            </a:r>
            <a:r>
              <a:rPr lang="en-GB" sz="1400" i="1" dirty="0">
                <a:hlinkClick r:id="rId4"/>
              </a:rPr>
              <a:t>Dkahng</a:t>
            </a:r>
            <a:r>
              <a:rPr lang="en-GB" sz="1400" i="1" dirty="0"/>
              <a:t> / </a:t>
            </a:r>
            <a:r>
              <a:rPr lang="en-GB" sz="1400" i="1" dirty="0">
                <a:hlinkClick r:id="rId5"/>
              </a:rPr>
              <a:t>CC-BY-SA-4.0</a:t>
            </a:r>
            <a:endParaRPr lang="en-GB" sz="1400" dirty="0"/>
          </a:p>
        </p:txBody>
      </p:sp>
      <p:pic>
        <p:nvPicPr>
          <p:cNvPr id="1032" name="Picture 8"/>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38200" y="1884860"/>
            <a:ext cx="8169352" cy="239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1905000" y="3028950"/>
            <a:ext cx="228600" cy="0"/>
          </a:xfrm>
          <a:prstGeom prst="straightConnector1">
            <a:avLst/>
          </a:prstGeom>
          <a:ln w="19050">
            <a:solidFill>
              <a:schemeClr val="tx1">
                <a:lumMod val="85000"/>
                <a:lumOff val="15000"/>
              </a:schemeClr>
            </a:solidFill>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3200400" y="3020060"/>
            <a:ext cx="457200" cy="8890"/>
          </a:xfrm>
          <a:prstGeom prst="straightConnector1">
            <a:avLst/>
          </a:prstGeom>
          <a:ln w="19050">
            <a:solidFill>
              <a:schemeClr val="tx1">
                <a:lumMod val="85000"/>
                <a:lumOff val="15000"/>
              </a:schemeClr>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086600" y="3036570"/>
            <a:ext cx="381000" cy="8890"/>
          </a:xfrm>
          <a:prstGeom prst="straightConnector1">
            <a:avLst/>
          </a:prstGeom>
          <a:ln w="19050">
            <a:solidFill>
              <a:schemeClr val="tx1">
                <a:lumMod val="85000"/>
                <a:lumOff val="15000"/>
              </a:schemeClr>
            </a:solidFill>
            <a:tailEnd type="arrow"/>
          </a:ln>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xmlns="" id="{95C31D93-199F-4AC6-8CB1-3C693DD28190}"/>
              </a:ext>
            </a:extLst>
          </p:cNvPr>
          <p:cNvGrpSpPr/>
          <p:nvPr/>
        </p:nvGrpSpPr>
        <p:grpSpPr>
          <a:xfrm>
            <a:off x="2333712" y="2123443"/>
            <a:ext cx="658601" cy="1844033"/>
            <a:chOff x="2187997" y="2166551"/>
            <a:chExt cx="923158" cy="2479938"/>
          </a:xfrm>
        </p:grpSpPr>
        <p:pic>
          <p:nvPicPr>
            <p:cNvPr id="5" name="Graphic 4" descr="Eye">
              <a:extLst>
                <a:ext uri="{FF2B5EF4-FFF2-40B4-BE49-F238E27FC236}">
                  <a16:creationId xmlns:a16="http://schemas.microsoft.com/office/drawing/2014/main" xmlns="" id="{ECD38B68-9C2A-4C95-8A2D-E731DEB373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187997" y="2166551"/>
              <a:ext cx="914400" cy="914400"/>
            </a:xfrm>
            <a:prstGeom prst="rect">
              <a:avLst/>
            </a:prstGeom>
          </p:spPr>
        </p:pic>
        <p:pic>
          <p:nvPicPr>
            <p:cNvPr id="7" name="Graphic 6" descr="Ear">
              <a:extLst>
                <a:ext uri="{FF2B5EF4-FFF2-40B4-BE49-F238E27FC236}">
                  <a16:creationId xmlns:a16="http://schemas.microsoft.com/office/drawing/2014/main" xmlns="" id="{8166A475-C6C8-4748-AC45-71ADAEDE763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2196755" y="2905442"/>
              <a:ext cx="914400" cy="914400"/>
            </a:xfrm>
            <a:prstGeom prst="rect">
              <a:avLst/>
            </a:prstGeom>
          </p:spPr>
        </p:pic>
        <p:pic>
          <p:nvPicPr>
            <p:cNvPr id="10" name="Graphic 9" descr="Sign Language">
              <a:extLst>
                <a:ext uri="{FF2B5EF4-FFF2-40B4-BE49-F238E27FC236}">
                  <a16:creationId xmlns:a16="http://schemas.microsoft.com/office/drawing/2014/main" xmlns="" id="{C96CCEF6-34A8-4171-AA52-A7F4444E2D9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2187997" y="3732089"/>
              <a:ext cx="914400" cy="914400"/>
            </a:xfrm>
            <a:prstGeom prst="rect">
              <a:avLst/>
            </a:prstGeom>
          </p:spPr>
        </p:pic>
      </p:grpSp>
      <p:pic>
        <p:nvPicPr>
          <p:cNvPr id="18"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98352F67-8DEA-4A99-9A54-CF3AC74BA32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1577" t="7060" r="34838" b="61834"/>
          <a:stretch/>
        </p:blipFill>
        <p:spPr bwMode="auto">
          <a:xfrm>
            <a:off x="4732376" y="2553059"/>
            <a:ext cx="1066800" cy="10557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lh5.googleusercontent.com/qkwWlX66EYdEsBr_ZN6NBC77f9n4gX8I_027_Xt8-3-JGsJI7nc-eFBK_JwuFe8_6gSD6PAEXz4O476j0j9s9nQCbXSVwoyrTDvYqsMmbiQRLyhzYyw=w673">
            <a:extLst>
              <a:ext uri="{FF2B5EF4-FFF2-40B4-BE49-F238E27FC236}">
                <a16:creationId xmlns:a16="http://schemas.microsoft.com/office/drawing/2014/main" xmlns="" id="{4389CA24-9EC1-4788-AFE5-773645D36749}"/>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42300" t="63560" r="35568" b="5334"/>
          <a:stretch/>
        </p:blipFill>
        <p:spPr bwMode="auto">
          <a:xfrm>
            <a:off x="7668081" y="2447150"/>
            <a:ext cx="1201938" cy="12676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xmlns="" id="{04E3C2D7-72F9-456C-AB0C-15B052B52DCB}"/>
              </a:ext>
            </a:extLst>
          </p:cNvPr>
          <p:cNvGrpSpPr/>
          <p:nvPr/>
        </p:nvGrpSpPr>
        <p:grpSpPr>
          <a:xfrm>
            <a:off x="1056390" y="2287102"/>
            <a:ext cx="648129" cy="1580048"/>
            <a:chOff x="911569" y="1906101"/>
            <a:chExt cx="1033109" cy="2518575"/>
          </a:xfrm>
        </p:grpSpPr>
        <p:pic>
          <p:nvPicPr>
            <p:cNvPr id="15" name="Graphic 14" descr="Volume">
              <a:extLst>
                <a:ext uri="{FF2B5EF4-FFF2-40B4-BE49-F238E27FC236}">
                  <a16:creationId xmlns:a16="http://schemas.microsoft.com/office/drawing/2014/main" xmlns="" id="{98696B0C-929F-43BE-940F-55BBBDEEAEF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030278" y="1906101"/>
              <a:ext cx="914400" cy="914400"/>
            </a:xfrm>
            <a:prstGeom prst="rect">
              <a:avLst/>
            </a:prstGeom>
          </p:spPr>
        </p:pic>
        <p:pic>
          <p:nvPicPr>
            <p:cNvPr id="21" name="Graphic 20" descr="Document">
              <a:extLst>
                <a:ext uri="{FF2B5EF4-FFF2-40B4-BE49-F238E27FC236}">
                  <a16:creationId xmlns:a16="http://schemas.microsoft.com/office/drawing/2014/main" xmlns="" id="{FF14865D-9680-4AE8-BBB9-EE68B677BFF3}"/>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911569" y="2672868"/>
              <a:ext cx="914400" cy="914400"/>
            </a:xfrm>
            <a:prstGeom prst="rect">
              <a:avLst/>
            </a:prstGeom>
          </p:spPr>
        </p:pic>
        <p:pic>
          <p:nvPicPr>
            <p:cNvPr id="23" name="Graphic 22" descr="Presentation with media">
              <a:extLst>
                <a:ext uri="{FF2B5EF4-FFF2-40B4-BE49-F238E27FC236}">
                  <a16:creationId xmlns:a16="http://schemas.microsoft.com/office/drawing/2014/main" xmlns="" id="{1CDAB996-CD2B-4FA5-A565-628B702EF9C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928694" y="3510276"/>
              <a:ext cx="914400" cy="914400"/>
            </a:xfrm>
            <a:prstGeom prst="rect">
              <a:avLst/>
            </a:prstGeom>
          </p:spPr>
        </p:pic>
      </p:grpSp>
    </p:spTree>
    <p:extLst>
      <p:ext uri="{BB962C8B-B14F-4D97-AF65-F5344CB8AC3E}">
        <p14:creationId xmlns:p14="http://schemas.microsoft.com/office/powerpoint/2010/main" val="2098561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Chunks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8052162"/>
              </p:ext>
            </p:extLst>
          </p:nvPr>
        </p:nvGraphicFramePr>
        <p:xfrm>
          <a:off x="304800" y="1200150"/>
          <a:ext cx="3879999" cy="16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458157990"/>
              </p:ext>
            </p:extLst>
          </p:nvPr>
        </p:nvGraphicFramePr>
        <p:xfrm>
          <a:off x="4953000" y="1809750"/>
          <a:ext cx="3879999" cy="16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249760553"/>
              </p:ext>
            </p:extLst>
          </p:nvPr>
        </p:nvGraphicFramePr>
        <p:xfrm>
          <a:off x="1219200" y="3257550"/>
          <a:ext cx="3879999" cy="1600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305533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1086</Words>
  <Application>Microsoft Office PowerPoint</Application>
  <PresentationFormat>On-screen Show (16:9)</PresentationFormat>
  <Paragraphs>282</Paragraphs>
  <Slides>54</Slides>
  <Notes>37</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How do students learn?</vt:lpstr>
      <vt:lpstr>PowerPoint Presentation</vt:lpstr>
      <vt:lpstr>PowerPoint Presentation</vt:lpstr>
      <vt:lpstr>“The most important single factor influencing learning is what the learner already knows”</vt:lpstr>
      <vt:lpstr>PowerPoint Presentation</vt:lpstr>
      <vt:lpstr>PowerPoint Presentation</vt:lpstr>
      <vt:lpstr>How do students learn?</vt:lpstr>
      <vt:lpstr>How memory works</vt:lpstr>
      <vt:lpstr>Chunks</vt:lpstr>
      <vt:lpstr>Memory Test</vt:lpstr>
      <vt:lpstr>PowerPoint Presentation</vt:lpstr>
      <vt:lpstr>“The most important single factor influencing learning is what the learner already knows”</vt:lpstr>
      <vt:lpstr>Memory Test</vt:lpstr>
      <vt:lpstr>How memory works</vt:lpstr>
      <vt:lpstr>Dual coding theory</vt:lpstr>
      <vt:lpstr>How do students learn?</vt:lpstr>
      <vt:lpstr>PowerPoint Presentation</vt:lpstr>
      <vt:lpstr>Remembering</vt:lpstr>
      <vt:lpstr>Change Blindness  the importance of attention</vt:lpstr>
      <vt:lpstr>Change Blindness  the importance of attention</vt:lpstr>
      <vt:lpstr>Remembering</vt:lpstr>
      <vt:lpstr>Interference</vt:lpstr>
      <vt:lpstr>Retrieving long term memories</vt:lpstr>
      <vt:lpstr>“Memory is the residue of thought”</vt:lpstr>
      <vt:lpstr>Storing long term memories</vt:lpstr>
      <vt:lpstr>Metacognitive Questions</vt:lpstr>
      <vt:lpstr>Remembering</vt:lpstr>
      <vt:lpstr>The importance of context</vt:lpstr>
      <vt:lpstr>Memory Test</vt:lpstr>
      <vt:lpstr>Memory Test The importance of structure</vt:lpstr>
      <vt:lpstr>The importance of structure</vt:lpstr>
      <vt:lpstr>How do students learn?</vt:lpstr>
      <vt:lpstr>SOLO Taxonomy</vt:lpstr>
      <vt:lpstr>SOLO Taxonomy</vt:lpstr>
      <vt:lpstr>How do students learn?</vt:lpstr>
      <vt:lpstr>“Memory is the residue of thought”</vt:lpstr>
      <vt:lpstr>Which are “active learning”?</vt:lpstr>
      <vt:lpstr>Learning speed</vt:lpstr>
      <vt:lpstr>Learning speed</vt:lpstr>
      <vt:lpstr>Learning speed</vt:lpstr>
      <vt:lpstr>How do students learn?</vt:lpstr>
      <vt:lpstr>PowerPoint Presentation</vt:lpstr>
      <vt:lpstr>Cognitive load theory</vt:lpstr>
      <vt:lpstr>Zone of Proximal Development</vt:lpstr>
      <vt:lpstr>How to experience cognitive overload</vt:lpstr>
      <vt:lpstr>How do students learn?</vt:lpstr>
      <vt:lpstr>PowerPoint Presentation</vt:lpstr>
      <vt:lpstr>PowerPoint Presentation</vt:lpstr>
      <vt:lpstr>How do students learn?</vt:lpstr>
      <vt:lpstr>Questions</vt:lpstr>
      <vt:lpstr>PowerPoint Presentation</vt:lpstr>
      <vt:lpstr>PowerPoint Presentation</vt:lpstr>
      <vt:lpstr>Activity 1</vt:lpstr>
      <vt:lpstr>Activity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students learn?</dc:title>
  <dc:creator>mchssjbb</dc:creator>
  <cp:lastModifiedBy>James Brooks</cp:lastModifiedBy>
  <cp:revision>91</cp:revision>
  <dcterms:created xsi:type="dcterms:W3CDTF">2006-08-16T00:00:00Z</dcterms:created>
  <dcterms:modified xsi:type="dcterms:W3CDTF">2020-03-31T10:56:31Z</dcterms:modified>
</cp:coreProperties>
</file>